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4"/>
  </p:sldMasterIdLst>
  <p:notesMasterIdLst>
    <p:notesMasterId r:id="rId64"/>
  </p:notesMasterIdLst>
  <p:handoutMasterIdLst>
    <p:handoutMasterId r:id="rId65"/>
  </p:handoutMasterIdLst>
  <p:sldIdLst>
    <p:sldId id="271" r:id="rId5"/>
    <p:sldId id="272" r:id="rId6"/>
    <p:sldId id="273" r:id="rId7"/>
    <p:sldId id="274"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7" r:id="rId21"/>
    <p:sldId id="288" r:id="rId22"/>
    <p:sldId id="289" r:id="rId23"/>
    <p:sldId id="290" r:id="rId24"/>
    <p:sldId id="291" r:id="rId25"/>
    <p:sldId id="292" r:id="rId26"/>
    <p:sldId id="293" r:id="rId27"/>
    <p:sldId id="294" r:id="rId28"/>
    <p:sldId id="295" r:id="rId29"/>
    <p:sldId id="296" r:id="rId30"/>
    <p:sldId id="297" r:id="rId31"/>
    <p:sldId id="298" r:id="rId32"/>
    <p:sldId id="299" r:id="rId33"/>
    <p:sldId id="300" r:id="rId34"/>
    <p:sldId id="301" r:id="rId35"/>
    <p:sldId id="302" r:id="rId36"/>
    <p:sldId id="303" r:id="rId37"/>
    <p:sldId id="304" r:id="rId38"/>
    <p:sldId id="305" r:id="rId39"/>
    <p:sldId id="306" r:id="rId40"/>
    <p:sldId id="307" r:id="rId41"/>
    <p:sldId id="308" r:id="rId42"/>
    <p:sldId id="309" r:id="rId43"/>
    <p:sldId id="310" r:id="rId44"/>
    <p:sldId id="311" r:id="rId45"/>
    <p:sldId id="312" r:id="rId46"/>
    <p:sldId id="313" r:id="rId47"/>
    <p:sldId id="314" r:id="rId48"/>
    <p:sldId id="315" r:id="rId49"/>
    <p:sldId id="316" r:id="rId50"/>
    <p:sldId id="317" r:id="rId51"/>
    <p:sldId id="318" r:id="rId52"/>
    <p:sldId id="319" r:id="rId53"/>
    <p:sldId id="320" r:id="rId54"/>
    <p:sldId id="321" r:id="rId55"/>
    <p:sldId id="322" r:id="rId56"/>
    <p:sldId id="323" r:id="rId57"/>
    <p:sldId id="324" r:id="rId58"/>
    <p:sldId id="325" r:id="rId59"/>
    <p:sldId id="326" r:id="rId60"/>
    <p:sldId id="327" r:id="rId61"/>
    <p:sldId id="328" r:id="rId62"/>
    <p:sldId id="329" r:id="rId63"/>
  </p:sldIdLst>
  <p:sldSz cx="12192000" cy="6858000"/>
  <p:notesSz cx="6797675" cy="9926638"/>
  <p:embeddedFontLst>
    <p:embeddedFont>
      <p:font typeface="方正兰亭黑简体" panose="02000000000000000000" pitchFamily="2" charset="-122"/>
      <p:regular r:id="rId66"/>
    </p:embeddedFont>
    <p:embeddedFont>
      <p:font typeface="Huawei Sans" panose="020C0503030203020204" pitchFamily="34" charset="0"/>
      <p:regular r:id="rId67"/>
      <p:bold r:id="rId68"/>
    </p:embeddedFont>
    <p:embeddedFont>
      <p:font typeface="微软雅黑" panose="020B0503020204020204" pitchFamily="34" charset="-122"/>
      <p:regular r:id="rId69"/>
      <p:bold r:id="rId70"/>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07" autoAdjust="0"/>
    <p:restoredTop sz="86702" autoAdjust="0"/>
  </p:normalViewPr>
  <p:slideViewPr>
    <p:cSldViewPr snapToGrid="0" snapToObjects="1">
      <p:cViewPr varScale="1">
        <p:scale>
          <a:sx n="111" d="100"/>
          <a:sy n="111" d="100"/>
        </p:scale>
        <p:origin x="792" y="10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5" d="100"/>
          <a:sy n="75" d="100"/>
        </p:scale>
        <p:origin x="1944" y="5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font" Target="fonts/font3.fntdata"/><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font" Target="fonts/font1.fntdata"/><Relationship Id="rId74"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notesMaster" Target="notesMasters/notesMaster1.xml"/><Relationship Id="rId69" Type="http://schemas.openxmlformats.org/officeDocument/2006/relationships/font" Target="fonts/font4.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font" Target="fonts/font2.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handoutMaster" Target="handoutMasters/handoutMaster1.xml"/><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A9A82B-A575-4CFE-BE93-A97DD68D8D02}" type="doc">
      <dgm:prSet loTypeId="urn:microsoft.com/office/officeart/2009/3/layout/CircleRelationship" loCatId="relationship" qsTypeId="urn:microsoft.com/office/officeart/2005/8/quickstyle/simple1" qsCatId="simple" csTypeId="urn:microsoft.com/office/officeart/2005/8/colors/accent1_2" csCatId="accent1" phldr="1"/>
      <dgm:spPr/>
      <dgm:t>
        <a:bodyPr/>
        <a:lstStyle/>
        <a:p>
          <a:endParaRPr lang="zh-CN" altLang="en-US"/>
        </a:p>
      </dgm:t>
    </dgm:pt>
    <dgm:pt modelId="{50FEE822-5A30-4D71-BAE8-2838097B5597}">
      <dgm:prSet phldrT="[文本]" custT="1"/>
      <dgm:spPr>
        <a:solidFill>
          <a:srgbClr val="00B0F0"/>
        </a:solidFill>
      </dgm:spPr>
      <dgm:t>
        <a:bodyPr/>
        <a:lstStyle/>
        <a:p>
          <a:r>
            <a:rPr lang="en-US" sz="2800" dirty="0"/>
            <a:t>REST</a:t>
          </a:r>
        </a:p>
      </dgm:t>
    </dgm:pt>
    <dgm:pt modelId="{DADA7517-891A-4699-8945-877CDD9A5CC7}" type="parTrans" cxnId="{0D60F1F3-20F2-4ECD-99ED-CF0DE570F46E}">
      <dgm:prSet/>
      <dgm:spPr/>
      <dgm:t>
        <a:bodyPr/>
        <a:lstStyle/>
        <a:p>
          <a:endParaRPr lang="zh-CN" altLang="en-US" sz="1000"/>
        </a:p>
      </dgm:t>
    </dgm:pt>
    <dgm:pt modelId="{1EC930C6-8DB0-4B9C-A859-56A60C075B9B}" type="sibTrans" cxnId="{0D60F1F3-20F2-4ECD-99ED-CF0DE570F46E}">
      <dgm:prSet/>
      <dgm:spPr/>
      <dgm:t>
        <a:bodyPr/>
        <a:lstStyle/>
        <a:p>
          <a:endParaRPr lang="zh-CN" altLang="en-US" sz="1000"/>
        </a:p>
      </dgm:t>
    </dgm:pt>
    <dgm:pt modelId="{704CD9E2-78F1-44EA-939D-F010E48432B9}">
      <dgm:prSet phldrT="[文本]" custT="1"/>
      <dgm:spPr>
        <a:solidFill>
          <a:srgbClr val="00B0F0"/>
        </a:solidFill>
      </dgm:spPr>
      <dgm:t>
        <a:bodyPr lIns="0" rIns="0"/>
        <a:lstStyle/>
        <a:p>
          <a:r>
            <a:rPr lang="en-US" sz="1400" dirty="0"/>
            <a:t>Resource</a:t>
          </a:r>
        </a:p>
      </dgm:t>
    </dgm:pt>
    <dgm:pt modelId="{3381CFBA-13C7-4F29-A579-8AF393AF6938}" type="parTrans" cxnId="{E7CDFDDA-ED99-4675-9250-19A0422E6502}">
      <dgm:prSet/>
      <dgm:spPr/>
      <dgm:t>
        <a:bodyPr/>
        <a:lstStyle/>
        <a:p>
          <a:endParaRPr lang="zh-CN" altLang="en-US" sz="1000"/>
        </a:p>
      </dgm:t>
    </dgm:pt>
    <dgm:pt modelId="{9CE53A52-9060-4D9F-B805-54EC9FBC2E33}" type="sibTrans" cxnId="{E7CDFDDA-ED99-4675-9250-19A0422E6502}">
      <dgm:prSet/>
      <dgm:spPr/>
      <dgm:t>
        <a:bodyPr/>
        <a:lstStyle/>
        <a:p>
          <a:endParaRPr lang="zh-CN" altLang="en-US" sz="1000"/>
        </a:p>
      </dgm:t>
    </dgm:pt>
    <dgm:pt modelId="{A48DAF7D-6B4A-44F1-9993-0BAC2CB092BE}">
      <dgm:prSet phldrT="[文本]" custT="1"/>
      <dgm:spPr>
        <a:solidFill>
          <a:srgbClr val="00B0F0"/>
        </a:solidFill>
      </dgm:spPr>
      <dgm:t>
        <a:bodyPr lIns="0" rIns="0"/>
        <a:lstStyle/>
        <a:p>
          <a:r>
            <a:rPr lang="en-US" sz="1400" dirty="0"/>
            <a:t>State transfer</a:t>
          </a:r>
        </a:p>
      </dgm:t>
    </dgm:pt>
    <dgm:pt modelId="{15864C9D-B1C4-489B-8531-4094DBB38037}" type="parTrans" cxnId="{DBC01A7C-5A8F-4746-9FA5-A4C0112D83B4}">
      <dgm:prSet/>
      <dgm:spPr/>
      <dgm:t>
        <a:bodyPr/>
        <a:lstStyle/>
        <a:p>
          <a:endParaRPr lang="zh-CN" altLang="en-US" sz="1000"/>
        </a:p>
      </dgm:t>
    </dgm:pt>
    <dgm:pt modelId="{0725555D-C322-46F6-9C4B-60F5D6AE31C4}" type="sibTrans" cxnId="{DBC01A7C-5A8F-4746-9FA5-A4C0112D83B4}">
      <dgm:prSet/>
      <dgm:spPr/>
      <dgm:t>
        <a:bodyPr/>
        <a:lstStyle/>
        <a:p>
          <a:endParaRPr lang="zh-CN" altLang="en-US" sz="1000"/>
        </a:p>
      </dgm:t>
    </dgm:pt>
    <dgm:pt modelId="{D9A10004-7A47-4BF5-B261-AF51B82DC66E}">
      <dgm:prSet phldrT="[文本]" custT="1"/>
      <dgm:spPr>
        <a:solidFill>
          <a:srgbClr val="00B0F0"/>
        </a:solidFill>
      </dgm:spPr>
      <dgm:t>
        <a:bodyPr lIns="0" rIns="0"/>
        <a:lstStyle/>
        <a:p>
          <a:r>
            <a:rPr lang="en-US" sz="1400" dirty="0"/>
            <a:t>Presentation</a:t>
          </a:r>
        </a:p>
      </dgm:t>
    </dgm:pt>
    <dgm:pt modelId="{3E4F7034-A973-46EE-B428-38D26ECD4F3A}" type="parTrans" cxnId="{5F04A69E-FF26-4962-B688-2CAC45524032}">
      <dgm:prSet/>
      <dgm:spPr/>
      <dgm:t>
        <a:bodyPr/>
        <a:lstStyle/>
        <a:p>
          <a:endParaRPr lang="zh-CN" altLang="en-US" sz="1000"/>
        </a:p>
      </dgm:t>
    </dgm:pt>
    <dgm:pt modelId="{01273566-A805-41FA-9DAF-FB0614DE3FC0}" type="sibTrans" cxnId="{5F04A69E-FF26-4962-B688-2CAC45524032}">
      <dgm:prSet/>
      <dgm:spPr/>
      <dgm:t>
        <a:bodyPr/>
        <a:lstStyle/>
        <a:p>
          <a:endParaRPr lang="zh-CN" altLang="en-US" sz="1000"/>
        </a:p>
      </dgm:t>
    </dgm:pt>
    <dgm:pt modelId="{E246F897-7D5E-476B-96F1-DA952FE31CE2}" type="pres">
      <dgm:prSet presAssocID="{A4A9A82B-A575-4CFE-BE93-A97DD68D8D02}" presName="Name0" presStyleCnt="0">
        <dgm:presLayoutVars>
          <dgm:chMax val="1"/>
          <dgm:chPref val="1"/>
        </dgm:presLayoutVars>
      </dgm:prSet>
      <dgm:spPr/>
      <dgm:t>
        <a:bodyPr/>
        <a:lstStyle/>
        <a:p>
          <a:endParaRPr lang="zh-CN" altLang="en-US"/>
        </a:p>
      </dgm:t>
    </dgm:pt>
    <dgm:pt modelId="{CB8EC1F9-C739-4206-AB3E-D53DC92FDB3E}" type="pres">
      <dgm:prSet presAssocID="{50FEE822-5A30-4D71-BAE8-2838097B5597}" presName="Parent" presStyleLbl="node0" presStyleIdx="0" presStyleCnt="1">
        <dgm:presLayoutVars>
          <dgm:chMax val="5"/>
          <dgm:chPref val="5"/>
        </dgm:presLayoutVars>
      </dgm:prSet>
      <dgm:spPr/>
      <dgm:t>
        <a:bodyPr/>
        <a:lstStyle/>
        <a:p>
          <a:endParaRPr lang="zh-CN" altLang="en-US"/>
        </a:p>
      </dgm:t>
    </dgm:pt>
    <dgm:pt modelId="{0078511E-2222-4547-9870-0BF348B49A99}" type="pres">
      <dgm:prSet presAssocID="{50FEE822-5A30-4D71-BAE8-2838097B5597}" presName="Accent1" presStyleLbl="node1" presStyleIdx="0" presStyleCnt="15" custLinFactX="90382" custLinFactNeighborX="100000" custLinFactNeighborY="15144"/>
      <dgm:spPr/>
    </dgm:pt>
    <dgm:pt modelId="{DE7D56EB-3580-4C10-AECC-D1977205CB6C}" type="pres">
      <dgm:prSet presAssocID="{50FEE822-5A30-4D71-BAE8-2838097B5597}" presName="Accent2" presStyleLbl="node1" presStyleIdx="1" presStyleCnt="15" custLinFactY="29054" custLinFactNeighborX="-75654" custLinFactNeighborY="100000"/>
      <dgm:spPr/>
    </dgm:pt>
    <dgm:pt modelId="{9983F2B8-E34B-41CF-B524-84952E3EBA3E}" type="pres">
      <dgm:prSet presAssocID="{50FEE822-5A30-4D71-BAE8-2838097B5597}" presName="Accent3" presStyleLbl="node1" presStyleIdx="2" presStyleCnt="15"/>
      <dgm:spPr/>
    </dgm:pt>
    <dgm:pt modelId="{ECCF8722-CF16-48CC-AAD3-5EF89C532D6C}" type="pres">
      <dgm:prSet presAssocID="{50FEE822-5A30-4D71-BAE8-2838097B5597}" presName="Accent4" presStyleLbl="node1" presStyleIdx="3" presStyleCnt="15"/>
      <dgm:spPr/>
    </dgm:pt>
    <dgm:pt modelId="{01A3C158-D90E-48D6-BFFA-2E03320563A9}" type="pres">
      <dgm:prSet presAssocID="{50FEE822-5A30-4D71-BAE8-2838097B5597}" presName="Accent5" presStyleLbl="node1" presStyleIdx="4" presStyleCnt="15" custLinFactX="-24606" custLinFactY="6445" custLinFactNeighborX="-100000" custLinFactNeighborY="100000"/>
      <dgm:spPr>
        <a:solidFill>
          <a:srgbClr val="00B0F0"/>
        </a:solidFill>
      </dgm:spPr>
    </dgm:pt>
    <dgm:pt modelId="{EAC16FC4-5D1C-4DE1-9145-B3D49B70471E}" type="pres">
      <dgm:prSet presAssocID="{50FEE822-5A30-4D71-BAE8-2838097B5597}" presName="Accent6" presStyleLbl="node1" presStyleIdx="5" presStyleCnt="15" custLinFactX="-78008" custLinFactNeighborX="-100000" custLinFactNeighborY="48952"/>
      <dgm:spPr>
        <a:solidFill>
          <a:srgbClr val="00B0F0"/>
        </a:solidFill>
      </dgm:spPr>
    </dgm:pt>
    <dgm:pt modelId="{480F385F-F082-4F93-AA66-83F1B2EFED40}" type="pres">
      <dgm:prSet presAssocID="{704CD9E2-78F1-44EA-939D-F010E48432B9}" presName="Child1" presStyleLbl="node1" presStyleIdx="6" presStyleCnt="15">
        <dgm:presLayoutVars>
          <dgm:chMax val="0"/>
          <dgm:chPref val="0"/>
        </dgm:presLayoutVars>
      </dgm:prSet>
      <dgm:spPr/>
      <dgm:t>
        <a:bodyPr/>
        <a:lstStyle/>
        <a:p>
          <a:endParaRPr lang="zh-CN" altLang="en-US"/>
        </a:p>
      </dgm:t>
    </dgm:pt>
    <dgm:pt modelId="{6294C6BF-412F-43A4-8A92-7EBAE187DED0}" type="pres">
      <dgm:prSet presAssocID="{704CD9E2-78F1-44EA-939D-F010E48432B9}" presName="Accent7" presStyleCnt="0"/>
      <dgm:spPr/>
    </dgm:pt>
    <dgm:pt modelId="{1C120211-74A0-400C-AFD6-11B41C8894D1}" type="pres">
      <dgm:prSet presAssocID="{704CD9E2-78F1-44EA-939D-F010E48432B9}" presName="AccentHold1" presStyleLbl="node1" presStyleIdx="7" presStyleCnt="15"/>
      <dgm:spPr>
        <a:solidFill>
          <a:srgbClr val="00B0F0"/>
        </a:solidFill>
      </dgm:spPr>
    </dgm:pt>
    <dgm:pt modelId="{02A50CDA-B975-4779-B381-FA8CFBF66913}" type="pres">
      <dgm:prSet presAssocID="{704CD9E2-78F1-44EA-939D-F010E48432B9}" presName="Accent8" presStyleCnt="0"/>
      <dgm:spPr/>
    </dgm:pt>
    <dgm:pt modelId="{6B034EA8-C48D-4D5C-B2B8-CB8BF0145784}" type="pres">
      <dgm:prSet presAssocID="{704CD9E2-78F1-44EA-939D-F010E48432B9}" presName="AccentHold2" presStyleLbl="node1" presStyleIdx="8" presStyleCnt="15"/>
      <dgm:spPr/>
    </dgm:pt>
    <dgm:pt modelId="{D0785E67-E5CC-4775-941D-2FA2F652B119}" type="pres">
      <dgm:prSet presAssocID="{D9A10004-7A47-4BF5-B261-AF51B82DC66E}" presName="Child2" presStyleLbl="node1" presStyleIdx="9" presStyleCnt="15" custScaleX="136682" custScaleY="132568" custLinFactNeighborX="15132" custLinFactNeighborY="-14426">
        <dgm:presLayoutVars>
          <dgm:chMax val="0"/>
          <dgm:chPref val="0"/>
        </dgm:presLayoutVars>
      </dgm:prSet>
      <dgm:spPr/>
      <dgm:t>
        <a:bodyPr/>
        <a:lstStyle/>
        <a:p>
          <a:endParaRPr lang="zh-CN" altLang="en-US"/>
        </a:p>
      </dgm:t>
    </dgm:pt>
    <dgm:pt modelId="{E4602948-E778-4ED5-975A-E18B0BAC82A3}" type="pres">
      <dgm:prSet presAssocID="{D9A10004-7A47-4BF5-B261-AF51B82DC66E}" presName="Accent9" presStyleCnt="0"/>
      <dgm:spPr/>
    </dgm:pt>
    <dgm:pt modelId="{79E66095-5B8E-4E5B-B5D1-83CFEE2D812A}" type="pres">
      <dgm:prSet presAssocID="{D9A10004-7A47-4BF5-B261-AF51B82DC66E}" presName="AccentHold1" presStyleLbl="node1" presStyleIdx="10" presStyleCnt="15"/>
      <dgm:spPr>
        <a:solidFill>
          <a:srgbClr val="00B0F0"/>
        </a:solidFill>
      </dgm:spPr>
    </dgm:pt>
    <dgm:pt modelId="{9492875C-A049-4676-B122-E6D3189E1A41}" type="pres">
      <dgm:prSet presAssocID="{D9A10004-7A47-4BF5-B261-AF51B82DC66E}" presName="Accent10" presStyleCnt="0"/>
      <dgm:spPr/>
    </dgm:pt>
    <dgm:pt modelId="{686FBA6A-4F7D-427D-8C37-85F72BB3A633}" type="pres">
      <dgm:prSet presAssocID="{D9A10004-7A47-4BF5-B261-AF51B82DC66E}" presName="AccentHold2" presStyleLbl="node1" presStyleIdx="11" presStyleCnt="15" custLinFactX="100000" custLinFactNeighborX="131411" custLinFactNeighborY="8900"/>
      <dgm:spPr/>
    </dgm:pt>
    <dgm:pt modelId="{49500E25-2739-4739-B26A-957FCB04229B}" type="pres">
      <dgm:prSet presAssocID="{D9A10004-7A47-4BF5-B261-AF51B82DC66E}" presName="Accent11" presStyleCnt="0"/>
      <dgm:spPr/>
    </dgm:pt>
    <dgm:pt modelId="{F24736D7-F3D2-4DD5-8B95-6C187824BF96}" type="pres">
      <dgm:prSet presAssocID="{D9A10004-7A47-4BF5-B261-AF51B82DC66E}" presName="AccentHold3" presStyleLbl="node1" presStyleIdx="12" presStyleCnt="15" custLinFactX="300000" custLinFactY="-100000" custLinFactNeighborX="355840" custLinFactNeighborY="-171459"/>
      <dgm:spPr/>
    </dgm:pt>
    <dgm:pt modelId="{CFEA27DC-FF17-483E-A116-D922741EE0A7}" type="pres">
      <dgm:prSet presAssocID="{A48DAF7D-6B4A-44F1-9993-0BAC2CB092BE}" presName="Child3" presStyleLbl="node1" presStyleIdx="13" presStyleCnt="15" custScaleX="99805" custScaleY="98420" custLinFactNeighborX="-94313" custLinFactNeighborY="22917">
        <dgm:presLayoutVars>
          <dgm:chMax val="0"/>
          <dgm:chPref val="0"/>
        </dgm:presLayoutVars>
      </dgm:prSet>
      <dgm:spPr/>
      <dgm:t>
        <a:bodyPr/>
        <a:lstStyle/>
        <a:p>
          <a:endParaRPr lang="zh-CN" altLang="en-US"/>
        </a:p>
      </dgm:t>
    </dgm:pt>
    <dgm:pt modelId="{42868293-5BF6-43F0-B1BD-36DC65E5397E}" type="pres">
      <dgm:prSet presAssocID="{A48DAF7D-6B4A-44F1-9993-0BAC2CB092BE}" presName="Accent12" presStyleCnt="0"/>
      <dgm:spPr/>
    </dgm:pt>
    <dgm:pt modelId="{4AA73B74-7F9F-4B51-B522-50B2492E18DE}" type="pres">
      <dgm:prSet presAssocID="{A48DAF7D-6B4A-44F1-9993-0BAC2CB092BE}" presName="AccentHold1" presStyleLbl="node1" presStyleIdx="14" presStyleCnt="15"/>
      <dgm:spPr/>
    </dgm:pt>
  </dgm:ptLst>
  <dgm:cxnLst>
    <dgm:cxn modelId="{7FEF680C-D261-41B9-9325-2DC0C38290BC}" type="presOf" srcId="{704CD9E2-78F1-44EA-939D-F010E48432B9}" destId="{480F385F-F082-4F93-AA66-83F1B2EFED40}" srcOrd="0" destOrd="0" presId="urn:microsoft.com/office/officeart/2009/3/layout/CircleRelationship"/>
    <dgm:cxn modelId="{F5D55889-9FE7-4012-A2B7-624109DFA9A3}" type="presOf" srcId="{A48DAF7D-6B4A-44F1-9993-0BAC2CB092BE}" destId="{CFEA27DC-FF17-483E-A116-D922741EE0A7}" srcOrd="0" destOrd="0" presId="urn:microsoft.com/office/officeart/2009/3/layout/CircleRelationship"/>
    <dgm:cxn modelId="{E7CDFDDA-ED99-4675-9250-19A0422E6502}" srcId="{50FEE822-5A30-4D71-BAE8-2838097B5597}" destId="{704CD9E2-78F1-44EA-939D-F010E48432B9}" srcOrd="0" destOrd="0" parTransId="{3381CFBA-13C7-4F29-A579-8AF393AF6938}" sibTransId="{9CE53A52-9060-4D9F-B805-54EC9FBC2E33}"/>
    <dgm:cxn modelId="{774A5953-29BF-4EBE-9041-649805630239}" type="presOf" srcId="{D9A10004-7A47-4BF5-B261-AF51B82DC66E}" destId="{D0785E67-E5CC-4775-941D-2FA2F652B119}" srcOrd="0" destOrd="0" presId="urn:microsoft.com/office/officeart/2009/3/layout/CircleRelationship"/>
    <dgm:cxn modelId="{5F04A69E-FF26-4962-B688-2CAC45524032}" srcId="{50FEE822-5A30-4D71-BAE8-2838097B5597}" destId="{D9A10004-7A47-4BF5-B261-AF51B82DC66E}" srcOrd="1" destOrd="0" parTransId="{3E4F7034-A973-46EE-B428-38D26ECD4F3A}" sibTransId="{01273566-A805-41FA-9DAF-FB0614DE3FC0}"/>
    <dgm:cxn modelId="{DBC01A7C-5A8F-4746-9FA5-A4C0112D83B4}" srcId="{50FEE822-5A30-4D71-BAE8-2838097B5597}" destId="{A48DAF7D-6B4A-44F1-9993-0BAC2CB092BE}" srcOrd="2" destOrd="0" parTransId="{15864C9D-B1C4-489B-8531-4094DBB38037}" sibTransId="{0725555D-C322-46F6-9C4B-60F5D6AE31C4}"/>
    <dgm:cxn modelId="{5CA76ABC-FC19-4DD1-86D7-737214E3ADB6}" type="presOf" srcId="{50FEE822-5A30-4D71-BAE8-2838097B5597}" destId="{CB8EC1F9-C739-4206-AB3E-D53DC92FDB3E}" srcOrd="0" destOrd="0" presId="urn:microsoft.com/office/officeart/2009/3/layout/CircleRelationship"/>
    <dgm:cxn modelId="{B9D96FB7-C9FC-425F-B6B6-CB3335783FCE}" type="presOf" srcId="{A4A9A82B-A575-4CFE-BE93-A97DD68D8D02}" destId="{E246F897-7D5E-476B-96F1-DA952FE31CE2}" srcOrd="0" destOrd="0" presId="urn:microsoft.com/office/officeart/2009/3/layout/CircleRelationship"/>
    <dgm:cxn modelId="{0D60F1F3-20F2-4ECD-99ED-CF0DE570F46E}" srcId="{A4A9A82B-A575-4CFE-BE93-A97DD68D8D02}" destId="{50FEE822-5A30-4D71-BAE8-2838097B5597}" srcOrd="0" destOrd="0" parTransId="{DADA7517-891A-4699-8945-877CDD9A5CC7}" sibTransId="{1EC930C6-8DB0-4B9C-A859-56A60C075B9B}"/>
    <dgm:cxn modelId="{D36A4F2B-16F8-48A1-82B4-0D04C3EC99AB}" type="presParOf" srcId="{E246F897-7D5E-476B-96F1-DA952FE31CE2}" destId="{CB8EC1F9-C739-4206-AB3E-D53DC92FDB3E}" srcOrd="0" destOrd="0" presId="urn:microsoft.com/office/officeart/2009/3/layout/CircleRelationship"/>
    <dgm:cxn modelId="{785BE4F8-FC7A-4D87-8C62-CAC319E85274}" type="presParOf" srcId="{E246F897-7D5E-476B-96F1-DA952FE31CE2}" destId="{0078511E-2222-4547-9870-0BF348B49A99}" srcOrd="1" destOrd="0" presId="urn:microsoft.com/office/officeart/2009/3/layout/CircleRelationship"/>
    <dgm:cxn modelId="{8B1DDE2A-5989-48D0-A869-520C7ED3F659}" type="presParOf" srcId="{E246F897-7D5E-476B-96F1-DA952FE31CE2}" destId="{DE7D56EB-3580-4C10-AECC-D1977205CB6C}" srcOrd="2" destOrd="0" presId="urn:microsoft.com/office/officeart/2009/3/layout/CircleRelationship"/>
    <dgm:cxn modelId="{EBD5EE1F-C3D0-480E-AC69-AFF00DEB90B4}" type="presParOf" srcId="{E246F897-7D5E-476B-96F1-DA952FE31CE2}" destId="{9983F2B8-E34B-41CF-B524-84952E3EBA3E}" srcOrd="3" destOrd="0" presId="urn:microsoft.com/office/officeart/2009/3/layout/CircleRelationship"/>
    <dgm:cxn modelId="{1EF13197-B479-4256-AADE-F0A83CD88EE0}" type="presParOf" srcId="{E246F897-7D5E-476B-96F1-DA952FE31CE2}" destId="{ECCF8722-CF16-48CC-AAD3-5EF89C532D6C}" srcOrd="4" destOrd="0" presId="urn:microsoft.com/office/officeart/2009/3/layout/CircleRelationship"/>
    <dgm:cxn modelId="{3F7B0B5B-76DE-4C1A-9E97-51CDC292A401}" type="presParOf" srcId="{E246F897-7D5E-476B-96F1-DA952FE31CE2}" destId="{01A3C158-D90E-48D6-BFFA-2E03320563A9}" srcOrd="5" destOrd="0" presId="urn:microsoft.com/office/officeart/2009/3/layout/CircleRelationship"/>
    <dgm:cxn modelId="{13B09CEF-1147-4A72-A353-D505197E348C}" type="presParOf" srcId="{E246F897-7D5E-476B-96F1-DA952FE31CE2}" destId="{EAC16FC4-5D1C-4DE1-9145-B3D49B70471E}" srcOrd="6" destOrd="0" presId="urn:microsoft.com/office/officeart/2009/3/layout/CircleRelationship"/>
    <dgm:cxn modelId="{97A1BC9F-D646-4F6B-B7B0-F5CE96CFCBC1}" type="presParOf" srcId="{E246F897-7D5E-476B-96F1-DA952FE31CE2}" destId="{480F385F-F082-4F93-AA66-83F1B2EFED40}" srcOrd="7" destOrd="0" presId="urn:microsoft.com/office/officeart/2009/3/layout/CircleRelationship"/>
    <dgm:cxn modelId="{654A420B-821B-4F0E-AFC0-A28FB3C7017C}" type="presParOf" srcId="{E246F897-7D5E-476B-96F1-DA952FE31CE2}" destId="{6294C6BF-412F-43A4-8A92-7EBAE187DED0}" srcOrd="8" destOrd="0" presId="urn:microsoft.com/office/officeart/2009/3/layout/CircleRelationship"/>
    <dgm:cxn modelId="{57EDB130-E9AB-446A-B5FB-9241E6AD6401}" type="presParOf" srcId="{6294C6BF-412F-43A4-8A92-7EBAE187DED0}" destId="{1C120211-74A0-400C-AFD6-11B41C8894D1}" srcOrd="0" destOrd="0" presId="urn:microsoft.com/office/officeart/2009/3/layout/CircleRelationship"/>
    <dgm:cxn modelId="{2BDF43E5-85C6-4732-AE77-E5ADCD6BF9ED}" type="presParOf" srcId="{E246F897-7D5E-476B-96F1-DA952FE31CE2}" destId="{02A50CDA-B975-4779-B381-FA8CFBF66913}" srcOrd="9" destOrd="0" presId="urn:microsoft.com/office/officeart/2009/3/layout/CircleRelationship"/>
    <dgm:cxn modelId="{11CC1301-DC95-4F03-BE4B-EC0AB004982C}" type="presParOf" srcId="{02A50CDA-B975-4779-B381-FA8CFBF66913}" destId="{6B034EA8-C48D-4D5C-B2B8-CB8BF0145784}" srcOrd="0" destOrd="0" presId="urn:microsoft.com/office/officeart/2009/3/layout/CircleRelationship"/>
    <dgm:cxn modelId="{F2B98F2A-D40C-4AE5-A6FE-418DA2C2B998}" type="presParOf" srcId="{E246F897-7D5E-476B-96F1-DA952FE31CE2}" destId="{D0785E67-E5CC-4775-941D-2FA2F652B119}" srcOrd="10" destOrd="0" presId="urn:microsoft.com/office/officeart/2009/3/layout/CircleRelationship"/>
    <dgm:cxn modelId="{92D072FD-A155-4E76-9E67-16BE4B5E5911}" type="presParOf" srcId="{E246F897-7D5E-476B-96F1-DA952FE31CE2}" destId="{E4602948-E778-4ED5-975A-E18B0BAC82A3}" srcOrd="11" destOrd="0" presId="urn:microsoft.com/office/officeart/2009/3/layout/CircleRelationship"/>
    <dgm:cxn modelId="{DB6B5B09-C3D4-4D61-AC5B-214360604FF1}" type="presParOf" srcId="{E4602948-E778-4ED5-975A-E18B0BAC82A3}" destId="{79E66095-5B8E-4E5B-B5D1-83CFEE2D812A}" srcOrd="0" destOrd="0" presId="urn:microsoft.com/office/officeart/2009/3/layout/CircleRelationship"/>
    <dgm:cxn modelId="{D317E711-FF19-44EF-9BB7-6378F7639189}" type="presParOf" srcId="{E246F897-7D5E-476B-96F1-DA952FE31CE2}" destId="{9492875C-A049-4676-B122-E6D3189E1A41}" srcOrd="12" destOrd="0" presId="urn:microsoft.com/office/officeart/2009/3/layout/CircleRelationship"/>
    <dgm:cxn modelId="{B99AE933-8B14-4F12-ACAE-FBA94C01EEE5}" type="presParOf" srcId="{9492875C-A049-4676-B122-E6D3189E1A41}" destId="{686FBA6A-4F7D-427D-8C37-85F72BB3A633}" srcOrd="0" destOrd="0" presId="urn:microsoft.com/office/officeart/2009/3/layout/CircleRelationship"/>
    <dgm:cxn modelId="{F4F0A37C-4E7D-4088-A832-9C14E48F04E3}" type="presParOf" srcId="{E246F897-7D5E-476B-96F1-DA952FE31CE2}" destId="{49500E25-2739-4739-B26A-957FCB04229B}" srcOrd="13" destOrd="0" presId="urn:microsoft.com/office/officeart/2009/3/layout/CircleRelationship"/>
    <dgm:cxn modelId="{AA6C9D42-D44B-4A03-9749-11BE4478766A}" type="presParOf" srcId="{49500E25-2739-4739-B26A-957FCB04229B}" destId="{F24736D7-F3D2-4DD5-8B95-6C187824BF96}" srcOrd="0" destOrd="0" presId="urn:microsoft.com/office/officeart/2009/3/layout/CircleRelationship"/>
    <dgm:cxn modelId="{D9A41F14-C7E8-48DF-9A6A-3063B61D3074}" type="presParOf" srcId="{E246F897-7D5E-476B-96F1-DA952FE31CE2}" destId="{CFEA27DC-FF17-483E-A116-D922741EE0A7}" srcOrd="14" destOrd="0" presId="urn:microsoft.com/office/officeart/2009/3/layout/CircleRelationship"/>
    <dgm:cxn modelId="{870EA399-531C-4D38-8D82-4990F7E06E59}" type="presParOf" srcId="{E246F897-7D5E-476B-96F1-DA952FE31CE2}" destId="{42868293-5BF6-43F0-B1BD-36DC65E5397E}" srcOrd="15" destOrd="0" presId="urn:microsoft.com/office/officeart/2009/3/layout/CircleRelationship"/>
    <dgm:cxn modelId="{6D7EFF23-1E85-4000-B5C3-01BB418E1070}" type="presParOf" srcId="{42868293-5BF6-43F0-B1BD-36DC65E5397E}" destId="{4AA73B74-7F9F-4B51-B522-50B2492E18DE}" srcOrd="0" destOrd="0" presId="urn:microsoft.com/office/officeart/2009/3/layout/CircleRelationship"/>
  </dgm:cxnLst>
  <dgm:bg>
    <a:solidFill>
      <a:srgbClr val="FFFFFF"/>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9/3/layout/CircleRelationship">
  <dgm:title val=""/>
  <dgm:desc val=""/>
  <dgm:catLst>
    <dgm:cat type="relationship" pri="1500"/>
  </dgm:catLst>
  <dgm:samp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ampData>
  <dgm:style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tyleData>
  <dgm:clr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clrData>
  <dgm:layoutNode name="Name0">
    <dgm:varLst>
      <dgm:chMax val="1"/>
      <dgm:chPref val="1"/>
    </dgm:varLst>
    <dgm:shape xmlns:r="http://schemas.openxmlformats.org/officeDocument/2006/relationships" r:blip="">
      <dgm:adjLst/>
    </dgm:shape>
    <dgm:choose name="Name1">
      <dgm:if name="Name2" axis="ch ch" ptType="node node" func="cnt" op="equ" val="0">
        <dgm:alg type="composite">
          <dgm:param type="ar" val="0.98"/>
        </dgm:alg>
        <dgm:constrLst>
          <dgm:constr type="primFontSz" for="des" ptType="node" op="equ" val="65"/>
          <dgm:constr type="l" for="ch" forName="Parent" refType="w" fact="0"/>
          <dgm:constr type="t" for="ch" forName="Parent" refType="h" fact="0.039"/>
          <dgm:constr type="w" for="ch" forName="Parent" refType="w" fact="0.8734"/>
          <dgm:constr type="h" for="ch" forName="Parent" refType="h" fact="0.856"/>
          <dgm:constr type="l" for="ch" forName="Accent1" refType="w" fact="0.4984"/>
          <dgm:constr type="t" for="ch" forName="Accent1" refType="h" fact="0"/>
          <dgm:constr type="w" for="ch" forName="Accent1" refType="w" fact="0.0972"/>
          <dgm:constr type="h" for="ch" forName="Accent1" refType="h" fact="0.0952"/>
          <dgm:constr type="l" for="ch" forName="Accent2" refType="w" fact="0.2684"/>
          <dgm:constr type="t" for="ch" forName="Accent2" refType="h" fact="0.8314"/>
          <dgm:constr type="w" for="ch" forName="Accent2" refType="w" fact="0.0704"/>
          <dgm:constr type="h" for="ch" forName="Accent2" refType="h" fact="0.069"/>
          <dgm:constr type="l" for="ch" forName="Accent3" refType="w" fact="0.9296"/>
          <dgm:constr type="t" for="ch" forName="Accent3" refType="h" fact="0.3864"/>
          <dgm:constr type="w" for="ch" forName="Accent3" refType="w" fact="0.0704"/>
          <dgm:constr type="h" for="ch" forName="Accent3" refType="h" fact="0.069"/>
          <dgm:constr type="l" for="ch" forName="Accent4" refType="w" fact="0.5931"/>
          <dgm:constr type="t" for="ch" forName="Accent4" refType="h" fact="0.9048"/>
          <dgm:constr type="w" for="ch" forName="Accent4" refType="w" fact="0.0972"/>
          <dgm:constr type="h" for="ch" forName="Accent4" refType="h" fact="0.0952"/>
          <dgm:constr type="l" for="ch" forName="Accent5" refType="w" fact="0.2883"/>
          <dgm:constr type="t" for="ch" forName="Accent5" refType="h" fact="0.1353"/>
          <dgm:constr type="w" for="ch" forName="Accent5" refType="w" fact="0.0704"/>
          <dgm:constr type="h" for="ch" forName="Accent5" refType="h" fact="0.069"/>
          <dgm:constr type="l" for="ch" forName="Accent6" refType="w" fact="0.0666"/>
          <dgm:constr type="t" for="ch" forName="Accent6" refType="h" fact="0.53"/>
          <dgm:constr type="w" for="ch" forName="Accent6" refType="w" fact="0.0704"/>
          <dgm:constr type="h" for="ch" forName="Accent6" refType="h" fact="0.069"/>
        </dgm:constrLst>
      </dgm:if>
      <dgm:if name="Name3" axis="ch ch" ptType="node node" func="cnt" op="equ" val="1">
        <dgm:alg type="composite">
          <dgm:param type="ar" val="1.2476"/>
        </dgm:alg>
        <dgm:constrLst>
          <dgm:constr type="primFontSz" for="des" ptType="node" op="equ" val="65"/>
          <dgm:constr type="l" for="ch" forName="Parent" refType="w" fact="0.2145"/>
          <dgm:constr type="t" for="ch" forName="Parent" refType="h" fact="0.039"/>
          <dgm:constr type="w" for="ch" forName="Parent" refType="w" fact="0.6861"/>
          <dgm:constr type="h" for="ch" forName="Parent" refType="h" fact="0.856"/>
          <dgm:constr type="l" for="ch" forName="Accent8" refType="w" fact="0.0262"/>
          <dgm:constr type="t" for="ch" forName="Accent8" refType="h" fact="0.6434"/>
          <dgm:constr type="w" for="ch" forName="Accent8" refType="w" fact="0.138"/>
          <dgm:constr type="h" for="ch" forName="Accent8" refType="h" fact="0.1721"/>
          <dgm:constr type="l" for="ch" forName="Accent1" refType="w" fact="0.6059"/>
          <dgm:constr type="t" for="ch" forName="Accent1" refType="h" fact="0"/>
          <dgm:constr type="w" for="ch" forName="Accent1" refType="w" fact="0.0763"/>
          <dgm:constr type="h" for="ch" forName="Accent1" refType="h" fact="0.0952"/>
          <dgm:constr type="l" for="ch" forName="Accent2" refType="w" fact="0.4253"/>
          <dgm:constr type="t" for="ch" forName="Accent2" refType="h" fact="0.8314"/>
          <dgm:constr type="w" for="ch" forName="Accent2" refType="w" fact="0.0553"/>
          <dgm:constr type="h" for="ch" forName="Accent2" refType="h" fact="0.069"/>
          <dgm:constr type="l" for="ch" forName="Accent3" refType="w" fact="0.9447"/>
          <dgm:constr type="t" for="ch" forName="Accent3" refType="h" fact="0.3864"/>
          <dgm:constr type="w" for="ch" forName="Accent3" refType="w" fact="0.0553"/>
          <dgm:constr type="h" for="ch" forName="Accent3" refType="h" fact="0.069"/>
          <dgm:constr type="l" for="ch" forName="Child1" refType="w" fact="0"/>
          <dgm:constr type="t" for="ch" forName="Child1" refType="h" fact="0.1935"/>
          <dgm:constr type="w" for="ch" forName="Child1" refType="w" fact="0.2789"/>
          <dgm:constr type="h" for="ch" forName="Child1" refType="h" fact="0.3479"/>
          <dgm:constr type="l" for="ch" forName="Accent4" refType="w" fact="0.6803"/>
          <dgm:constr type="t" for="ch" forName="Accent4" refType="h" fact="0.9048"/>
          <dgm:constr type="w" for="ch" forName="Accent4" refType="w" fact="0.0763"/>
          <dgm:constr type="h" for="ch" forName="Accent4" refType="h" fact="0.0952"/>
          <dgm:constr type="l" for="ch" forName="Accent7" refType="w" fact="0.5287"/>
          <dgm:constr type="t" for="ch" forName="Accent7" refType="h" fact="0.1383"/>
          <dgm:constr type="w" for="ch" forName="Accent7" refType="w" fact="0.0763"/>
          <dgm:constr type="h" for="ch" forName="Accent7" refType="h" fact="0.0952"/>
          <dgm:constr type="l" for="ch" forName="Accent5" refType="w" fact="0.4409"/>
          <dgm:constr type="t" for="ch" forName="Accent5" refType="h" fact="0.1353"/>
          <dgm:constr type="w" for="ch" forName="Accent5" refType="w" fact="0.0553"/>
          <dgm:constr type="h" for="ch" forName="Accent5" refType="h" fact="0.069"/>
          <dgm:constr type="l" for="ch" forName="Accent6" refType="w" fact="0.2668"/>
          <dgm:constr type="t" for="ch" forName="Accent6" refType="h" fact="0.53"/>
          <dgm:constr type="w" for="ch" forName="Accent6" refType="w" fact="0.0553"/>
          <dgm:constr type="h" for="ch" forName="Accent6" refType="h" fact="0.069"/>
        </dgm:constrLst>
      </dgm:if>
      <dgm:if name="Name4" axis="ch ch" ptType="node node" func="cnt" op="equ" val="2">
        <dgm:alg type="composite">
          <dgm:param type="ar" val="1.592"/>
        </dgm:alg>
        <dgm:constrLst>
          <dgm:constr type="primFontSz" for="des" ptType="node" op="equ" val="65"/>
          <dgm:constr type="l" for="ch" forName="Parent" refType="w" fact="0.1886"/>
          <dgm:constr type="t" for="ch" forName="Parent" refType="h" fact="0.039"/>
          <dgm:constr type="w" for="ch" forName="Parent" refType="w" fact="0.5377"/>
          <dgm:constr type="h" for="ch" forName="Parent" refType="h" fact="0.856"/>
          <dgm:constr type="l" for="ch" forName="Accent8" refType="w" fact="0.0411"/>
          <dgm:constr type="t" for="ch" forName="Accent8" refType="h" fact="0.6434"/>
          <dgm:constr type="w" for="ch" forName="Accent8" refType="w" fact="0.1081"/>
          <dgm:constr type="h" for="ch" forName="Accent8" refType="h" fact="0.1721"/>
          <dgm:constr type="l" for="ch" forName="Accent1" refType="w" fact="0.4954"/>
          <dgm:constr type="t" for="ch" forName="Accent1" refType="h" fact="0"/>
          <dgm:constr type="w" for="ch" forName="Accent1" refType="w" fact="0.0598"/>
          <dgm:constr type="h" for="ch" forName="Accent1" refType="h" fact="0.0952"/>
          <dgm:constr type="l" for="ch" forName="Accent2" refType="w" fact="0.3538"/>
          <dgm:constr type="t" for="ch" forName="Accent2" refType="h" fact="0.8314"/>
          <dgm:constr type="w" for="ch" forName="Accent2" refType="w" fact="0.0433"/>
          <dgm:constr type="h" for="ch" forName="Accent2" refType="h" fact="0.069"/>
          <dgm:constr type="l" for="ch" forName="Accent3" refType="w" fact="0.7609"/>
          <dgm:constr type="t" for="ch" forName="Accent3" refType="h" fact="0.3864"/>
          <dgm:constr type="w" for="ch" forName="Accent3" refType="w" fact="0.0433"/>
          <dgm:constr type="h" for="ch" forName="Accent3" refType="h" fact="0.069"/>
          <dgm:constr type="l" for="ch" forName="Accent9" refType="w" fact="0.6839"/>
          <dgm:constr type="t" for="ch" forName="Accent9" refType="h" fact="0.27"/>
          <dgm:constr type="w" for="ch" forName="Accent9" refType="w" fact="0.0598"/>
          <dgm:constr type="h" for="ch" forName="Accent9" refType="h" fact="0.0952"/>
          <dgm:constr type="l" for="ch" forName="Child1" refType="w" fact="0.0206"/>
          <dgm:constr type="t" for="ch" forName="Child1" refType="h" fact="0.1935"/>
          <dgm:constr type="w" for="ch" forName="Child1" refType="w" fact="0.2186"/>
          <dgm:constr type="h" for="ch" forName="Child1" refType="h" fact="0.3479"/>
          <dgm:constr type="l" for="ch" forName="Child2" refType="w" fact="0.7814"/>
          <dgm:constr type="t" for="ch" forName="Child2" refType="h" fact="0.0298"/>
          <dgm:constr type="w" for="ch" forName="Child2" refType="w" fact="0.2186"/>
          <dgm:constr type="h" for="ch" forName="Child2" refType="h" fact="0.3479"/>
          <dgm:constr type="l" for="ch" forName="Accent10" refType="w" fact="0"/>
          <dgm:constr type="t" for="ch" forName="Accent10" refType="h" fact="0.8482"/>
          <dgm:constr type="w" for="ch" forName="Accent10" refType="w" fact="0.0433"/>
          <dgm:constr type="h" for="ch" forName="Accent10" refType="h" fact="0.069"/>
          <dgm:constr type="l" for="ch" forName="Accent11" refType="w" fact="0.4318"/>
          <dgm:constr type="t" for="ch" forName="Accent11" refType="h" fact="0.75"/>
          <dgm:constr type="w" for="ch" forName="Accent11" refType="w" fact="0.0433"/>
          <dgm:constr type="h" for="ch" forName="Accent11" refType="h" fact="0.069"/>
          <dgm:constr type="l" for="ch" forName="Accent7" refType="w" fact="0.4349"/>
          <dgm:constr type="t" for="ch" forName="Accent7" refType="h" fact="0.1383"/>
          <dgm:constr type="w" for="ch" forName="Accent7" refType="w" fact="0.0598"/>
          <dgm:constr type="h" for="ch" forName="Accent7" refType="h" fact="0.0952"/>
          <dgm:constr type="l" for="ch" forName="Accent5" refType="w" fact="0.3661"/>
          <dgm:constr type="t" for="ch" forName="Accent5" refType="h" fact="0.1353"/>
          <dgm:constr type="w" for="ch" forName="Accent5" refType="w" fact="0.0433"/>
          <dgm:constr type="h" for="ch" forName="Accent5" refType="h" fact="0.069"/>
          <dgm:constr type="l" for="ch" forName="Accent6" refType="w" fact="0.2296"/>
          <dgm:constr type="t" for="ch" forName="Accent6" refType="h" fact="0.53"/>
          <dgm:constr type="w" for="ch" forName="Accent6" refType="w" fact="0.0433"/>
          <dgm:constr type="h" for="ch" forName="Accent6" refType="h" fact="0.069"/>
          <dgm:constr type="l" for="ch" forName="Accent4" refType="w" fact="0.5537"/>
          <dgm:constr type="t" for="ch" forName="Accent4" refType="h" fact="0.9048"/>
          <dgm:constr type="w" for="ch" forName="Accent4" refType="w" fact="0.0598"/>
          <dgm:constr type="h" for="ch" forName="Accent4" refType="h" fact="0.0952"/>
        </dgm:constrLst>
      </dgm:if>
      <dgm:if name="Name5" axis="ch ch" ptType="node node" func="cnt" op="equ" val="3">
        <dgm:alg type="composite">
          <dgm:param type="ar" val="1.7557"/>
        </dgm:alg>
        <dgm:constrLst>
          <dgm:constr type="primFontSz" for="des" ptType="node" op="equ" val="65"/>
          <dgm:constr type="l" for="ch" forName="Parent" refType="w" fact="0.171"/>
          <dgm:constr type="t" for="ch" forName="Parent" refType="h" fact="0.039"/>
          <dgm:constr type="w" for="ch" forName="Parent" refType="w" fact="0.4875"/>
          <dgm:constr type="h" for="ch" forName="Parent" refType="h" fact="0.856"/>
          <dgm:constr type="l" for="ch" forName="Accent8" refType="w" fact="0.0373"/>
          <dgm:constr type="t" for="ch" forName="Accent8" refType="h" fact="0.6434"/>
          <dgm:constr type="w" for="ch" forName="Accent8" refType="w" fact="0.098"/>
          <dgm:constr type="h" for="ch" forName="Accent8" refType="h" fact="0.1721"/>
          <dgm:constr type="l" for="ch" forName="Accent1" refType="w" fact="0.4492"/>
          <dgm:constr type="t" for="ch" forName="Accent1" refType="h" fact="0"/>
          <dgm:constr type="w" for="ch" forName="Accent1" refType="w" fact="0.0542"/>
          <dgm:constr type="h" for="ch" forName="Accent1" refType="h" fact="0.0952"/>
          <dgm:constr type="l" for="ch" forName="Accent2" refType="w" fact="0.3209"/>
          <dgm:constr type="t" for="ch" forName="Accent2" refType="h" fact="0.8314"/>
          <dgm:constr type="w" for="ch" forName="Accent2" refType="w" fact="0.0393"/>
          <dgm:constr type="h" for="ch" forName="Accent2" refType="h" fact="0.069"/>
          <dgm:constr type="l" for="ch" forName="Accent3" refType="w" fact="0.6899"/>
          <dgm:constr type="t" for="ch" forName="Accent3" refType="h" fact="0.3864"/>
          <dgm:constr type="w" for="ch" forName="Accent3" refType="w" fact="0.0393"/>
          <dgm:constr type="h" for="ch" forName="Accent3" refType="h" fact="0.069"/>
          <dgm:constr type="l" for="ch" forName="Accent9" refType="w" fact="0.6201"/>
          <dgm:constr type="t" for="ch" forName="Accent9" refType="h" fact="0.27"/>
          <dgm:constr type="w" for="ch" forName="Accent9" refType="w" fact="0.0542"/>
          <dgm:constr type="h" for="ch" forName="Accent9" refType="h" fact="0.0952"/>
          <dgm:constr type="l" for="ch" forName="Child1" refType="w" fact="0.0186"/>
          <dgm:constr type="t" for="ch" forName="Child1" refType="h" fact="0.1935"/>
          <dgm:constr type="w" for="ch" forName="Child1" refType="w" fact="0.1982"/>
          <dgm:constr type="h" for="ch" forName="Child1" refType="h" fact="0.3479"/>
          <dgm:constr type="l" for="ch" forName="Child2" refType="w" fact="0.7086"/>
          <dgm:constr type="t" for="ch" forName="Child2" refType="h" fact="0.0298"/>
          <dgm:constr type="w" for="ch" forName="Child2" refType="w" fact="0.1982"/>
          <dgm:constr type="h" for="ch" forName="Child2" refType="h" fact="0.3479"/>
          <dgm:constr type="l" for="ch" forName="Child3" refType="w" fact="0.8018"/>
          <dgm:constr type="t" for="ch" forName="Child3" refType="h" fact="0.6312"/>
          <dgm:constr type="w" for="ch" forName="Child3" refType="w" fact="0.1982"/>
          <dgm:constr type="h" for="ch" forName="Child3" refType="h" fact="0.3479"/>
          <dgm:constr type="l" for="ch" forName="Accent12" refType="w" fact="0.7459"/>
          <dgm:constr type="t" for="ch" forName="Accent12" refType="h" fact="0.619"/>
          <dgm:constr type="w" for="ch" forName="Accent12" refType="w" fact="0.0393"/>
          <dgm:constr type="h" for="ch" forName="Accent12" refType="h" fact="0.069"/>
          <dgm:constr type="l" for="ch" forName="Accent4" refType="w" fact="0.5021"/>
          <dgm:constr type="t" for="ch" forName="Accent4" refType="h" fact="0.9048"/>
          <dgm:constr type="w" for="ch" forName="Accent4" refType="w" fact="0.0542"/>
          <dgm:constr type="h" for="ch" forName="Accent4" refType="h" fact="0.0952"/>
          <dgm:constr type="l" for="ch" forName="Accent10" refType="w" fact="0"/>
          <dgm:constr type="t" for="ch" forName="Accent10" refType="h" fact="0.8482"/>
          <dgm:constr type="w" for="ch" forName="Accent10" refType="w" fact="0.0393"/>
          <dgm:constr type="h" for="ch" forName="Accent10" refType="h" fact="0.069"/>
          <dgm:constr type="l" for="ch" forName="Accent11" refType="w" fact="0.3916"/>
          <dgm:constr type="t" for="ch" forName="Accent11" refType="h" fact="0.75"/>
          <dgm:constr type="w" for="ch" forName="Accent11" refType="w" fact="0.0393"/>
          <dgm:constr type="h" for="ch" forName="Accent11" refType="h" fact="0.069"/>
          <dgm:constr type="l" for="ch" forName="Accent7" refType="w" fact="0.3944"/>
          <dgm:constr type="t" for="ch" forName="Accent7" refType="h" fact="0.1383"/>
          <dgm:constr type="w" for="ch" forName="Accent7" refType="w" fact="0.0542"/>
          <dgm:constr type="h" for="ch" forName="Accent7" refType="h" fact="0.0952"/>
          <dgm:constr type="l" for="ch" forName="Accent5" refType="w" fact="0.3319"/>
          <dgm:constr type="t" for="ch" forName="Accent5" refType="h" fact="0.1353"/>
          <dgm:constr type="w" for="ch" forName="Accent5" refType="w" fact="0.0393"/>
          <dgm:constr type="h" for="ch" forName="Accent5" refType="h" fact="0.069"/>
          <dgm:constr type="l" for="ch" forName="Accent6" refType="w" fact="0.2082"/>
          <dgm:constr type="t" for="ch" forName="Accent6" refType="h" fact="0.53"/>
          <dgm:constr type="w" for="ch" forName="Accent6" refType="w" fact="0.0393"/>
          <dgm:constr type="h" for="ch" forName="Accent6" refType="h" fact="0.069"/>
        </dgm:constrLst>
      </dgm:if>
      <dgm:if name="Name6" axis="ch ch" ptType="node node" func="cnt" op="equ" val="4">
        <dgm:alg type="composite">
          <dgm:param type="ar" val="1.3749"/>
        </dgm:alg>
        <dgm:constrLst>
          <dgm:constr type="primFontSz" for="des" ptType="node" op="equ" val="65"/>
          <dgm:constr type="l" for="ch" forName="Parent" refType="w" fact="0.171"/>
          <dgm:constr type="t" for="ch" forName="Parent" refType="h" fact="0.0306"/>
          <dgm:constr type="w" for="ch" forName="Parent" refType="w" fact="0.4875"/>
          <dgm:constr type="h" for="ch" forName="Parent" refType="h" fact="0.6703"/>
          <dgm:constr type="l" for="ch" forName="Accent8" refType="w" fact="0.0373"/>
          <dgm:constr type="t" for="ch" forName="Accent8" refType="h" fact="0.5038"/>
          <dgm:constr type="w" for="ch" forName="Accent8" refType="w" fact="0.098"/>
          <dgm:constr type="h" for="ch" forName="Accent8" refType="h" fact="0.1348"/>
          <dgm:constr type="l" for="ch" forName="Accent1" refType="w" fact="0.4492"/>
          <dgm:constr type="t" for="ch" forName="Accent1" refType="h" fact="0"/>
          <dgm:constr type="w" for="ch" forName="Accent1" refType="w" fact="0.0542"/>
          <dgm:constr type="h" for="ch" forName="Accent1" refType="h" fact="0.0746"/>
          <dgm:constr type="l" for="ch" forName="Accent2" refType="w" fact="0.3209"/>
          <dgm:constr type="t" for="ch" forName="Accent2" refType="h" fact="0.6511"/>
          <dgm:constr type="w" for="ch" forName="Accent2" refType="w" fact="0.0393"/>
          <dgm:constr type="h" for="ch" forName="Accent2" refType="h" fact="0.054"/>
          <dgm:constr type="l" for="ch" forName="Accent3" refType="w" fact="0.6899"/>
          <dgm:constr type="t" for="ch" forName="Accent3" refType="h" fact="0.3026"/>
          <dgm:constr type="w" for="ch" forName="Accent3" refType="w" fact="0.0393"/>
          <dgm:constr type="h" for="ch" forName="Accent3" refType="h" fact="0.054"/>
          <dgm:constr type="l" for="ch" forName="Accent9" refType="w" fact="0.6201"/>
          <dgm:constr type="t" for="ch" forName="Accent9" refType="h" fact="0.2115"/>
          <dgm:constr type="w" for="ch" forName="Accent9" refType="w" fact="0.0542"/>
          <dgm:constr type="h" for="ch" forName="Accent9" refType="h" fact="0.0746"/>
          <dgm:constr type="l" for="ch" forName="Child1" refType="w" fact="0.0186"/>
          <dgm:constr type="t" for="ch" forName="Child1" refType="h" fact="0.1515"/>
          <dgm:constr type="w" for="ch" forName="Child1" refType="w" fact="0.1982"/>
          <dgm:constr type="h" for="ch" forName="Child1" refType="h" fact="0.2725"/>
          <dgm:constr type="l" for="ch" forName="Child2" refType="w" fact="0.7086"/>
          <dgm:constr type="t" for="ch" forName="Child2" refType="h" fact="0.0233"/>
          <dgm:constr type="w" for="ch" forName="Child2" refType="w" fact="0.1982"/>
          <dgm:constr type="h" for="ch" forName="Child2" refType="h" fact="0.2725"/>
          <dgm:constr type="l" for="ch" forName="Child3" refType="w" fact="0.8018"/>
          <dgm:constr type="t" for="ch" forName="Child3" refType="h" fact="0.4943"/>
          <dgm:constr type="w" for="ch" forName="Child3" refType="w" fact="0.1982"/>
          <dgm:constr type="h" for="ch" forName="Child3" refType="h" fact="0.2725"/>
          <dgm:constr type="l" for="ch" forName="Accent12" refType="w" fact="0.7459"/>
          <dgm:constr type="t" for="ch" forName="Accent12" refType="h" fact="0.4848"/>
          <dgm:constr type="w" for="ch" forName="Accent12" refType="w" fact="0.0393"/>
          <dgm:constr type="h" for="ch" forName="Accent12" refType="h" fact="0.054"/>
          <dgm:constr type="l" for="ch" forName="Accent4" refType="w" fact="0.5021"/>
          <dgm:constr type="t" for="ch" forName="Accent4" refType="h" fact="0.7085"/>
          <dgm:constr type="w" for="ch" forName="Accent4" refType="w" fact="0.0542"/>
          <dgm:constr type="h" for="ch" forName="Accent4" refType="h" fact="0.0746"/>
          <dgm:constr type="l" for="ch" forName="Accent10" refType="w" fact="0"/>
          <dgm:constr type="t" for="ch" forName="Accent10" refType="h" fact="0.6642"/>
          <dgm:constr type="w" for="ch" forName="Accent10" refType="w" fact="0.0393"/>
          <dgm:constr type="h" for="ch" forName="Accent10" refType="h" fact="0.054"/>
          <dgm:constr type="l" for="ch" forName="Accent11" refType="w" fact="0.3916"/>
          <dgm:constr type="t" for="ch" forName="Accent11" refType="h" fact="0.5873"/>
          <dgm:constr type="w" for="ch" forName="Accent11" refType="w" fact="0.0393"/>
          <dgm:constr type="h" for="ch" forName="Accent11" refType="h" fact="0.054"/>
          <dgm:constr type="l" for="ch" forName="Accent7" refType="w" fact="0.3944"/>
          <dgm:constr type="t" for="ch" forName="Accent7" refType="h" fact="0.1083"/>
          <dgm:constr type="w" for="ch" forName="Accent7" refType="w" fact="0.0542"/>
          <dgm:constr type="h" for="ch" forName="Accent7" refType="h" fact="0.0746"/>
          <dgm:constr type="l" for="ch" forName="Accent5" refType="w" fact="0.3319"/>
          <dgm:constr type="t" for="ch" forName="Accent5" refType="h" fact="0.1059"/>
          <dgm:constr type="w" for="ch" forName="Accent5" refType="w" fact="0.0393"/>
          <dgm:constr type="h" for="ch" forName="Accent5" refType="h" fact="0.054"/>
          <dgm:constr type="l" for="ch" forName="Accent6" refType="w" fact="0.2082"/>
          <dgm:constr type="t" for="ch" forName="Accent6" refType="h" fact="0.4151"/>
          <dgm:constr type="w" for="ch" forName="Accent6" refType="w" fact="0.0393"/>
          <dgm:constr type="h" for="ch" forName="Accent6" refType="h" fact="0.054"/>
          <dgm:constr type="l" for="ch" forName="Child4" refType="w" fact="0.2329"/>
          <dgm:constr type="t" for="ch" forName="Child4" refType="h" fact="0.7275"/>
          <dgm:constr type="w" for="ch" forName="Child4" refType="w" fact="0.1982"/>
          <dgm:constr type="h" for="ch" forName="Child4" refType="h" fact="0.2725"/>
          <dgm:constr type="l" for="ch" forName="Accent13" refType="w" fact="0.4099"/>
          <dgm:constr type="t" for="ch" forName="Accent13" refType="h" fact="0.7183"/>
          <dgm:constr type="w" for="ch" forName="Accent13" refType="w" fact="0.0393"/>
          <dgm:constr type="h" for="ch" forName="Accent13" refType="h" fact="0.054"/>
        </dgm:constrLst>
      </dgm:if>
      <dgm:else name="Name7">
        <dgm:alg type="composite">
          <dgm:param type="ar" val="1.1477"/>
        </dgm:alg>
        <dgm:constrLst>
          <dgm:constr type="primFontSz" for="des" ptType="node" op="equ" val="65"/>
          <dgm:constr type="l" for="ch" forName="Parent" refType="w" fact="0.171"/>
          <dgm:constr type="t" for="ch" forName="Parent" refType="h" fact="0.1907"/>
          <dgm:constr type="w" for="ch" forName="Parent" refType="w" fact="0.4875"/>
          <dgm:constr type="h" for="ch" forName="Parent" refType="h" fact="0.5596"/>
          <dgm:constr type="l" for="ch" forName="Accent8" refType="w" fact="0.0373"/>
          <dgm:constr type="t" for="ch" forName="Accent8" refType="h" fact="0.5858"/>
          <dgm:constr type="w" for="ch" forName="Accent8" refType="w" fact="0.098"/>
          <dgm:constr type="h" for="ch" forName="Accent8" refType="h" fact="0.1125"/>
          <dgm:constr type="l" for="ch" forName="Accent1" refType="w" fact="0.4492"/>
          <dgm:constr type="t" for="ch" forName="Accent1" refType="h" fact="0.1652"/>
          <dgm:constr type="w" for="ch" forName="Accent1" refType="w" fact="0.0542"/>
          <dgm:constr type="h" for="ch" forName="Accent1" refType="h" fact="0.0623"/>
          <dgm:constr type="l" for="ch" forName="Accent2" refType="w" fact="0.3209"/>
          <dgm:constr type="t" for="ch" forName="Accent2" refType="h" fact="0.7087"/>
          <dgm:constr type="w" for="ch" forName="Accent2" refType="w" fact="0.0393"/>
          <dgm:constr type="h" for="ch" forName="Accent2" refType="h" fact="0.0451"/>
          <dgm:constr type="l" for="ch" forName="Accent3" refType="w" fact="0.6899"/>
          <dgm:constr type="t" for="ch" forName="Accent3" refType="h" fact="0.4178"/>
          <dgm:constr type="w" for="ch" forName="Accent3" refType="w" fact="0.0393"/>
          <dgm:constr type="h" for="ch" forName="Accent3" refType="h" fact="0.0451"/>
          <dgm:constr type="l" for="ch" forName="Accent9" refType="w" fact="0.6201"/>
          <dgm:constr type="t" for="ch" forName="Accent9" refType="h" fact="0.3417"/>
          <dgm:constr type="w" for="ch" forName="Accent9" refType="w" fact="0.0542"/>
          <dgm:constr type="h" for="ch" forName="Accent9" refType="h" fact="0.0623"/>
          <dgm:constr type="l" for="ch" forName="Child1" refType="w" fact="0.0186"/>
          <dgm:constr type="t" for="ch" forName="Child1" refType="h" fact="0.2917"/>
          <dgm:constr type="w" for="ch" forName="Child1" refType="w" fact="0.1982"/>
          <dgm:constr type="h" for="ch" forName="Child1" refType="h" fact="0.2275"/>
          <dgm:constr type="l" for="ch" forName="Child2" refType="w" fact="0.7086"/>
          <dgm:constr type="t" for="ch" forName="Child2" refType="h" fact="0.1847"/>
          <dgm:constr type="w" for="ch" forName="Child2" refType="w" fact="0.1982"/>
          <dgm:constr type="h" for="ch" forName="Child2" refType="h" fact="0.2275"/>
          <dgm:constr type="l" for="ch" forName="Child3" refType="w" fact="0.8018"/>
          <dgm:constr type="t" for="ch" forName="Child3" refType="h" fact="0.5778"/>
          <dgm:constr type="w" for="ch" forName="Child3" refType="w" fact="0.1982"/>
          <dgm:constr type="h" for="ch" forName="Child3" refType="h" fact="0.2275"/>
          <dgm:constr type="l" for="ch" forName="Accent12" refType="w" fact="0.7459"/>
          <dgm:constr type="t" for="ch" forName="Accent12" refType="h" fact="0.5699"/>
          <dgm:constr type="w" for="ch" forName="Accent12" refType="w" fact="0.0393"/>
          <dgm:constr type="h" for="ch" forName="Accent12" refType="h" fact="0.0451"/>
          <dgm:constr type="l" for="ch" forName="Accent4" refType="w" fact="0.5021"/>
          <dgm:constr type="t" for="ch" forName="Accent4" refType="h" fact="0.7567"/>
          <dgm:constr type="w" for="ch" forName="Accent4" refType="w" fact="0.0542"/>
          <dgm:constr type="h" for="ch" forName="Accent4" refType="h" fact="0.0623"/>
          <dgm:constr type="l" for="ch" forName="Accent10" refType="w" fact="0"/>
          <dgm:constr type="t" for="ch" forName="Accent10" refType="h" fact="0.7197"/>
          <dgm:constr type="w" for="ch" forName="Accent10" refType="w" fact="0.0393"/>
          <dgm:constr type="h" for="ch" forName="Accent10" refType="h" fact="0.0451"/>
          <dgm:constr type="l" for="ch" forName="Accent11" refType="w" fact="0.3916"/>
          <dgm:constr type="t" for="ch" forName="Accent11" refType="h" fact="0.6555"/>
          <dgm:constr type="w" for="ch" forName="Accent11" refType="w" fact="0.0393"/>
          <dgm:constr type="h" for="ch" forName="Accent11" refType="h" fact="0.0451"/>
          <dgm:constr type="l" for="ch" forName="Accent7" refType="w" fact="0.3944"/>
          <dgm:constr type="t" for="ch" forName="Accent7" refType="h" fact="0.2556"/>
          <dgm:constr type="w" for="ch" forName="Accent7" refType="w" fact="0.0542"/>
          <dgm:constr type="h" for="ch" forName="Accent7" refType="h" fact="0.0623"/>
          <dgm:constr type="l" for="ch" forName="Accent5" refType="w" fact="0.3319"/>
          <dgm:constr type="t" for="ch" forName="Accent5" refType="h" fact="0.2536"/>
          <dgm:constr type="w" for="ch" forName="Accent5" refType="w" fact="0.0393"/>
          <dgm:constr type="h" for="ch" forName="Accent5" refType="h" fact="0.0451"/>
          <dgm:constr type="l" for="ch" forName="Accent6" refType="w" fact="0.2082"/>
          <dgm:constr type="t" for="ch" forName="Accent6" refType="h" fact="0.5117"/>
          <dgm:constr type="w" for="ch" forName="Accent6" refType="w" fact="0.0393"/>
          <dgm:constr type="h" for="ch" forName="Accent6" refType="h" fact="0.0451"/>
          <dgm:constr type="l" for="ch" forName="Child5" refType="w" fact="0.4219"/>
          <dgm:constr type="t" for="ch" forName="Child5" refType="h" fact="0"/>
          <dgm:constr type="w" for="ch" forName="Child5" refType="w" fact="0.1982"/>
          <dgm:constr type="h" for="ch" forName="Child5" refType="h" fact="0.2275"/>
          <dgm:constr type="l" for="ch" forName="Child4" refType="w" fact="0.2329"/>
          <dgm:constr type="t" for="ch" forName="Child4" refType="h" fact="0.7725"/>
          <dgm:constr type="w" for="ch" forName="Child4" refType="w" fact="0.1982"/>
          <dgm:constr type="h" for="ch" forName="Child4" refType="h" fact="0.2275"/>
          <dgm:constr type="l" for="ch" forName="Accent15" refType="w" fact="0.1775"/>
          <dgm:constr type="t" for="ch" forName="Accent15" refType="h" fact="0.2466"/>
          <dgm:constr type="w" for="ch" forName="Accent15" refType="w" fact="0.0393"/>
          <dgm:constr type="h" for="ch" forName="Accent15" refType="h" fact="0.0451"/>
          <dgm:constr type="l" for="ch" forName="Accent16" refType="w" fact="0.6351"/>
          <dgm:constr type="t" for="ch" forName="Accent16" refType="h" fact="0.056"/>
          <dgm:constr type="w" for="ch" forName="Accent16" refType="w" fact="0.0393"/>
          <dgm:constr type="h" for="ch" forName="Accent16" refType="h" fact="0.0451"/>
          <dgm:constr type="l" for="ch" forName="Accent13" refType="w" fact="0.4099"/>
          <dgm:constr type="t" for="ch" forName="Accent13" refType="h" fact="0.7648"/>
          <dgm:constr type="w" for="ch" forName="Accent13" refType="w" fact="0.0393"/>
          <dgm:constr type="h" for="ch" forName="Accent13" refType="h" fact="0.0451"/>
        </dgm:constrLst>
      </dgm:else>
    </dgm:choose>
    <dgm:forEach name="wrapper" axis="self" ptType="parTrans">
      <dgm:forEach name="accentRepeat1" axis="self">
        <dgm:layoutNode name="AccentHold1" styleLbl="node1">
          <dgm:alg type="sp"/>
          <dgm:shape xmlns:r="http://schemas.openxmlformats.org/officeDocument/2006/relationships" type="ellipse" r:blip="">
            <dgm:adjLst/>
          </dgm:shape>
          <dgm:presOf/>
        </dgm:layoutNode>
      </dgm:forEach>
      <dgm:forEach name="accentRepeat2" axis="self">
        <dgm:layoutNode name="AccentHold2" styleLbl="node1">
          <dgm:alg type="sp"/>
          <dgm:shape xmlns:r="http://schemas.openxmlformats.org/officeDocument/2006/relationships" type="ellipse" r:blip="">
            <dgm:adjLst/>
          </dgm:shape>
          <dgm:presOf/>
        </dgm:layoutNode>
      </dgm:forEach>
      <dgm:forEach name="accentRepeat3" axis="self">
        <dgm:layoutNode name="AccentHold3" styleLbl="node1">
          <dgm:alg type="sp"/>
          <dgm:shape xmlns:r="http://schemas.openxmlformats.org/officeDocument/2006/relationships" type="ellipse" r:blip="">
            <dgm:adjLst/>
          </dgm:shape>
          <dgm:presOf/>
        </dgm:layoutNode>
      </dgm:forEach>
    </dgm:forEach>
    <dgm:forEach name="Name8" axis="ch" ptType="node" cnt="1">
      <dgm:layoutNode name="Parent" styleLbl="node0">
        <dgm:varLst>
          <dgm:chMax val="5"/>
          <dgm:chPref val="5"/>
        </dgm:varLst>
        <dgm:alg type="tx"/>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ch" ptType="node" func="cnt" op="lte" val="4">
          <dgm:layoutNode name="Accent1" styleLbl="node1">
            <dgm:alg type="sp"/>
            <dgm:shape xmlns:r="http://schemas.openxmlformats.org/officeDocument/2006/relationships" type="ellipse" r:blip="">
              <dgm:adjLst/>
            </dgm:shape>
            <dgm:presOf/>
            <dgm:constrLst/>
          </dgm:layoutNode>
        </dgm:if>
        <dgm:else name="Name11"/>
      </dgm:choose>
      <dgm:layoutNode name="Accent2" styleLbl="node1">
        <dgm:alg type="sp"/>
        <dgm:shape xmlns:r="http://schemas.openxmlformats.org/officeDocument/2006/relationships" type="ellipse" r:blip="">
          <dgm:adjLst/>
        </dgm:shape>
        <dgm:presOf/>
        <dgm:constrLst/>
      </dgm:layoutNode>
      <dgm:layoutNode name="Accent3" styleLbl="node1">
        <dgm:alg type="sp"/>
        <dgm:shape xmlns:r="http://schemas.openxmlformats.org/officeDocument/2006/relationships" type="ellipse" r:blip="">
          <dgm:adjLst/>
        </dgm:shape>
        <dgm:presOf/>
        <dgm:constrLst/>
      </dgm:layoutNode>
      <dgm:layoutNode name="Accent4" styleLbl="node1">
        <dgm:alg type="sp"/>
        <dgm:shape xmlns:r="http://schemas.openxmlformats.org/officeDocument/2006/relationships" type="ellipse" r:blip="">
          <dgm:adjLst/>
        </dgm:shape>
        <dgm:presOf/>
        <dgm:constrLst/>
      </dgm:layoutNode>
      <dgm:layoutNode name="Accent5" styleLbl="node1">
        <dgm:alg type="sp"/>
        <dgm:shape xmlns:r="http://schemas.openxmlformats.org/officeDocument/2006/relationships" type="ellipse" r:blip="">
          <dgm:adjLst/>
        </dgm:shape>
        <dgm:presOf/>
        <dgm:constrLst/>
      </dgm:layoutNode>
      <dgm:layoutNode name="Accent6" styleLbl="node1">
        <dgm:alg type="sp"/>
        <dgm:shape xmlns:r="http://schemas.openxmlformats.org/officeDocument/2006/relationships" type="ellipse" r:blip="">
          <dgm:adjLst/>
        </dgm:shape>
        <dgm:presOf/>
        <dgm:constrLst/>
      </dgm:layoutNode>
    </dgm:forEach>
    <dgm:forEach name="Name12" axis="ch ch" ptType="node node" st="1 1" cnt="1 1">
      <dgm:layoutNode name="Child1"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7">
        <dgm:alg type="sp"/>
        <dgm:shape xmlns:r="http://schemas.openxmlformats.org/officeDocument/2006/relationships" r:blip="">
          <dgm:adjLst/>
        </dgm:shape>
        <dgm:presOf/>
        <dgm:constrLst/>
        <dgm:forEach name="Name13" ref="accentRepeat1"/>
      </dgm:layoutNode>
      <dgm:layoutNode name="Accent8">
        <dgm:alg type="sp"/>
        <dgm:shape xmlns:r="http://schemas.openxmlformats.org/officeDocument/2006/relationships" r:blip="">
          <dgm:adjLst/>
        </dgm:shape>
        <dgm:presOf/>
        <dgm:constrLst/>
        <dgm:forEach name="Name14" ref="accentRepeat2"/>
      </dgm:layoutNode>
    </dgm:forEach>
    <dgm:forEach name="Name15" axis="ch ch" ptType="node node" st="1 2" cnt="1 1">
      <dgm:layoutNode name="Child2"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9">
        <dgm:alg type="sp"/>
        <dgm:shape xmlns:r="http://schemas.openxmlformats.org/officeDocument/2006/relationships" r:blip="">
          <dgm:adjLst/>
        </dgm:shape>
        <dgm:presOf/>
        <dgm:constrLst/>
        <dgm:forEach name="Name16" ref="accentRepeat1"/>
      </dgm:layoutNode>
      <dgm:layoutNode name="Accent10">
        <dgm:alg type="sp"/>
        <dgm:shape xmlns:r="http://schemas.openxmlformats.org/officeDocument/2006/relationships" r:blip="">
          <dgm:adjLst/>
        </dgm:shape>
        <dgm:presOf/>
        <dgm:constrLst/>
        <dgm:forEach name="Name17" ref="accentRepeat2"/>
      </dgm:layoutNode>
      <dgm:layoutNode name="Accent11">
        <dgm:alg type="sp"/>
        <dgm:shape xmlns:r="http://schemas.openxmlformats.org/officeDocument/2006/relationships" r:blip="">
          <dgm:adjLst/>
        </dgm:shape>
        <dgm:presOf/>
        <dgm:constrLst/>
        <dgm:forEach name="Name18" ref="accentRepeat3"/>
      </dgm:layoutNode>
    </dgm:forEach>
    <dgm:forEach name="Name19" axis="ch ch" ptType="node node" st="1 3" cnt="1 1">
      <dgm:layoutNode name="Child3"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2">
        <dgm:alg type="sp"/>
        <dgm:shape xmlns:r="http://schemas.openxmlformats.org/officeDocument/2006/relationships" r:blip="">
          <dgm:adjLst/>
        </dgm:shape>
        <dgm:presOf/>
        <dgm:constrLst/>
        <dgm:forEach name="Name20" ref="accentRepeat1"/>
      </dgm:layoutNode>
    </dgm:forEach>
    <dgm:forEach name="Name21" axis="ch ch" ptType="node node" st="1 4" cnt="1 1">
      <dgm:layoutNode name="Child4"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3">
        <dgm:alg type="sp"/>
        <dgm:shape xmlns:r="http://schemas.openxmlformats.org/officeDocument/2006/relationships" r:blip="">
          <dgm:adjLst/>
        </dgm:shape>
        <dgm:presOf/>
        <dgm:constrLst/>
        <dgm:forEach name="Name22" ref="accentRepeat1"/>
      </dgm:layoutNode>
    </dgm:forEach>
    <dgm:forEach name="Name23" axis="ch ch" ptType="node node" st="1 5" cnt="1 1">
      <dgm:layoutNode name="Child5"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5">
        <dgm:alg type="sp"/>
        <dgm:shape xmlns:r="http://schemas.openxmlformats.org/officeDocument/2006/relationships" r:blip="">
          <dgm:adjLst/>
        </dgm:shape>
        <dgm:presOf/>
        <dgm:constrLst/>
        <dgm:forEach name="Name24" ref="accentRepeat2"/>
      </dgm:layoutNode>
      <dgm:layoutNode name="Accent16">
        <dgm:alg type="sp"/>
        <dgm:shape xmlns:r="http://schemas.openxmlformats.org/officeDocument/2006/relationships" r:blip="">
          <dgm:adjLst/>
        </dgm:shape>
        <dgm:presOf/>
        <dgm:constrLst/>
        <dgm:forEach name="Name25" ref="accentRepeat3"/>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10/30/2020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7790860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An API is a set of predefined functions or methods for connecting different components of a software system. It is a set of routines that can be accessed by applications and developers based on software or hardware without having to access the source code or understand the details of the internal working mechanism. </a:t>
            </a:r>
            <a:r>
              <a:rPr lang="en-US" sz="1100" b="0" i="0" dirty="0">
                <a:solidFill>
                  <a:schemeClr val="tx1"/>
                </a:solidFill>
                <a:latin typeface="Huawei Sans" panose="020C0503030203020204" pitchFamily="34" charset="0"/>
                <a:ea typeface="+mn-ea"/>
                <a:cs typeface="+mn-cs"/>
              </a:rPr>
              <a:t>For example, if a computer needs to invoke information in a mobile phone, we simply need to connect the computer and the mobile phone by using a data cable. In this example, the interfaces on the computer and mobile phone at both ends of the data cable.</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28919278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Rendering refers to the process of transforming views such as HTML into visual images that can be seen by human eyes.</a:t>
            </a:r>
          </a:p>
          <a:p>
            <a:r>
              <a:rPr lang="en-US" b="0" i="0" dirty="0">
                <a:solidFill>
                  <a:schemeClr val="tx1"/>
                </a:solidFill>
                <a:latin typeface="Huawei Sans" panose="020C0503030203020204" pitchFamily="34" charset="0"/>
                <a:ea typeface="+mn-ea"/>
              </a:rPr>
              <a:t>For web applications of early days, a view is a graphical user interface (GUI) composed of HTML elements. For today's web applications, the GUI incorporates new elements such as Adobe Flash, XHTML, XML/XSL, and WML.</a:t>
            </a:r>
          </a:p>
          <a:p>
            <a:r>
              <a:rPr lang="en-US" dirty="0">
                <a:latin typeface="Huawei Sans" panose="020C0503030203020204" pitchFamily="34" charset="0"/>
              </a:rPr>
              <a:t>The Model-View-Controller (MVC) is a pattern for creating web applications and consists of three parts: controller, model, and view.</a:t>
            </a:r>
          </a:p>
          <a:p>
            <a:pPr marL="355600" lvl="1" indent="-177800" defTabSz="914034">
              <a:spcBef>
                <a:spcPts val="720"/>
              </a:spcBef>
              <a:buFont typeface="Huawei Sans" panose="020C0503030203020204" pitchFamily="34" charset="0"/>
              <a:buChar char="▫"/>
            </a:pPr>
            <a:r>
              <a:rPr lang="en-US" dirty="0">
                <a:latin typeface="Huawei Sans" panose="020C0503030203020204" pitchFamily="34" charset="0"/>
              </a:rPr>
              <a:t>The controller is responsible for processing user interaction in an application. Generally, the controller reads data from the view, controls user input, and sends data to the model.</a:t>
            </a:r>
          </a:p>
          <a:p>
            <a:pPr marL="355600" lvl="1" indent="-177800" defTabSz="914034">
              <a:spcBef>
                <a:spcPts val="720"/>
              </a:spcBef>
              <a:buFont typeface="Huawei Sans" panose="020C0503030203020204" pitchFamily="34" charset="0"/>
              <a:buChar char="▫"/>
            </a:pPr>
            <a:r>
              <a:rPr lang="en-US" dirty="0">
                <a:latin typeface="Huawei Sans" panose="020C0503030203020204" pitchFamily="34" charset="0"/>
              </a:rPr>
              <a:t>The model is responsible for processing the data logic of an application. Generally, the model stores and reads data from the database.</a:t>
            </a:r>
          </a:p>
          <a:p>
            <a:pPr marL="355600" lvl="1" indent="-177800" defTabSz="914034">
              <a:spcBef>
                <a:spcPts val="720"/>
              </a:spcBef>
              <a:buFont typeface="Huawei Sans" panose="020C0503030203020204" pitchFamily="34" charset="0"/>
              <a:buChar char="▫"/>
            </a:pPr>
            <a:r>
              <a:rPr lang="en-US" dirty="0">
                <a:latin typeface="Huawei Sans" panose="020C0503030203020204" pitchFamily="34" charset="0"/>
              </a:rPr>
              <a:t>The view is responsible for processing data display. Generally, a view is created based on model data.</a:t>
            </a:r>
          </a:p>
        </p:txBody>
      </p:sp>
    </p:spTree>
    <p:extLst>
      <p:ext uri="{BB962C8B-B14F-4D97-AF65-F5344CB8AC3E}">
        <p14:creationId xmlns:p14="http://schemas.microsoft.com/office/powerpoint/2010/main" val="2360493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An API is a set of predefined functions or methods for connecting different components of a software system. It is a set of routines that can be accessed by applications and developers based on software or hardware without having to access the source code or understand the details of the internal working mechanism.</a:t>
            </a:r>
          </a:p>
          <a:p>
            <a:r>
              <a:rPr lang="en-US" sz="1100" b="0" i="0" dirty="0">
                <a:solidFill>
                  <a:schemeClr val="tx1"/>
                </a:solidFill>
                <a:latin typeface="Huawei Sans" panose="020C0503030203020204" pitchFamily="34" charset="0"/>
                <a:ea typeface="+mn-ea"/>
                <a:cs typeface="+mn-cs"/>
              </a:rPr>
              <a:t>Separation between the frontend and backend has become an industry standard for the Internet projects in the industry. It lays a solid foundation for the large-scale distributed architecture, elastic computing architecture, microservice architecture, and multi-terminal services (such as browsers, vehicle-mounted terminals, Android, and iOS). The key to separation between the frontend and backend is that the frontend page invokes the RESTful API of the backend for data interaction.</a:t>
            </a:r>
          </a:p>
          <a:p>
            <a:endParaRPr lang="zh-CN" altLang="en-US"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5470638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7615462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latin typeface="Huawei Sans" panose="020C0503030203020204" pitchFamily="34" charset="0"/>
              </a:rPr>
              <a:t>Abstract of Roy's doctoral dissertation </a:t>
            </a:r>
            <a:r>
              <a:rPr lang="en-US" i="1" dirty="0">
                <a:latin typeface="Huawei Sans" panose="020C0503030203020204" pitchFamily="34" charset="0"/>
              </a:rPr>
              <a:t>Architectural Styles and the Design of Network-based Software Architectures</a:t>
            </a:r>
            <a:r>
              <a:rPr lang="en-US" dirty="0">
                <a:latin typeface="Huawei Sans" panose="020C0503030203020204" pitchFamily="34" charset="0"/>
              </a:rPr>
              <a:t>:</a:t>
            </a:r>
            <a:br>
              <a:rPr lang="en-US" dirty="0">
                <a:latin typeface="Huawei Sans" panose="020C0503030203020204" pitchFamily="34" charset="0"/>
              </a:rPr>
            </a:br>
            <a:r>
              <a:rPr lang="en-US" dirty="0">
                <a:latin typeface="Huawei Sans" panose="020C0503030203020204" pitchFamily="34" charset="0"/>
              </a:rPr>
              <a:t>This dissertation explores a junction on the frontiers of two research disciplines in computer science: software and networking. Software research has long been concerned with the categorization of software designs and the development of design methodologies, but has rarely been able to objectively evaluate the impact of various design choices on system behavior. Networking research, in contrast, is focused on the details of generic communication behavior between systems and improving the performance of particular communication techniques, often ignoring the fact that changing the interaction style of an application can have more impact on performance than the communication protocols used for that interaction. My work is motivated by the desire to understand and evaluate the architectural design of network-based application software through principled use of architectural constraints, thereby obtaining the functional, performance, and social properties desired of an architecture.</a:t>
            </a: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262305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tabLst/>
              <a:defRPr/>
            </a:pPr>
            <a:r>
              <a:rPr lang="en-US" dirty="0">
                <a:latin typeface="Huawei Sans" panose="020C0503030203020204" pitchFamily="34" charset="0"/>
              </a:rPr>
              <a:t>REST is short for Representational State Transfer, in which the main entity — resource — is not presented.</a:t>
            </a:r>
          </a:p>
          <a:p>
            <a:pPr marL="180000" marR="0" lvl="0" indent="-180000" algn="l" defTabSz="1219304" rtl="0" eaLnBrk="1" fontAlgn="auto" latinLnBrk="0" hangingPunct="1">
              <a:lnSpc>
                <a:spcPct val="125000"/>
              </a:lnSpc>
              <a:spcBef>
                <a:spcPts val="0"/>
              </a:spcBef>
              <a:spcAft>
                <a:spcPts val="600"/>
              </a:spcAft>
              <a:buClrTx/>
              <a:buSzTx/>
              <a:tabLst/>
              <a:defRPr/>
            </a:pPr>
            <a:endParaRPr lang="en-US" altLang="zh-CN" dirty="0">
              <a:latin typeface="Huawei Sans" panose="020C0503030203020204" pitchFamily="34" charset="0"/>
            </a:endParaRPr>
          </a:p>
          <a:p>
            <a:pPr marL="0" marR="0" lvl="0" indent="0" algn="l" defTabSz="1219304" rtl="0" eaLnBrk="1" fontAlgn="auto" latinLnBrk="0" hangingPunct="1">
              <a:lnSpc>
                <a:spcPct val="125000"/>
              </a:lnSpc>
              <a:spcBef>
                <a:spcPts val="0"/>
              </a:spcBef>
              <a:spcAft>
                <a:spcPts val="600"/>
              </a:spcAft>
              <a:buClrTx/>
              <a:buSzTx/>
              <a:buFont typeface="Huawei Sans" panose="020C0503030203020204" pitchFamily="34" charset="0"/>
              <a:buNone/>
              <a:tabLst/>
              <a:defRPr/>
            </a:pPr>
            <a:endParaRPr lang="zh-CN" altLang="en-US" dirty="0">
              <a:latin typeface="Huawei Sans" panose="020C0503030203020204" pitchFamily="34" charset="0"/>
            </a:endParaRPr>
          </a:p>
          <a:p>
            <a:pPr marL="0" marR="0" lvl="0" indent="0" algn="l" defTabSz="1219304" rtl="0" eaLnBrk="1" fontAlgn="auto" latinLnBrk="0" hangingPunct="1">
              <a:lnSpc>
                <a:spcPct val="125000"/>
              </a:lnSpc>
              <a:spcBef>
                <a:spcPts val="0"/>
              </a:spcBef>
              <a:spcAft>
                <a:spcPts val="600"/>
              </a:spcAft>
              <a:buClrTx/>
              <a:buSzTx/>
              <a:buFont typeface="Huawei Sans" panose="020C0503030203020204" pitchFamily="34" charset="0"/>
              <a:buNone/>
              <a:tabLst/>
              <a:defRPr/>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40317295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A URI represents only a resource entity but not its presentation.</a:t>
            </a:r>
          </a:p>
        </p:txBody>
      </p:sp>
    </p:spTree>
    <p:extLst>
      <p:ext uri="{BB962C8B-B14F-4D97-AF65-F5344CB8AC3E}">
        <p14:creationId xmlns:p14="http://schemas.microsoft.com/office/powerpoint/2010/main" val="2788188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313001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sz="1100" b="0" i="0" dirty="0">
                <a:solidFill>
                  <a:schemeClr val="tx1"/>
                </a:solidFill>
                <a:latin typeface="Huawei Sans" panose="020C0503030203020204" pitchFamily="34" charset="0"/>
                <a:ea typeface="+mn-ea"/>
                <a:cs typeface="+mn-cs"/>
              </a:rPr>
              <a:t>YANG defines the storage content and configuration of data.</a:t>
            </a:r>
          </a:p>
        </p:txBody>
      </p:sp>
    </p:spTree>
    <p:extLst>
      <p:ext uri="{BB962C8B-B14F-4D97-AF65-F5344CB8AC3E}">
        <p14:creationId xmlns:p14="http://schemas.microsoft.com/office/powerpoint/2010/main" val="3980479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Relationship between the URI and URL</a:t>
            </a:r>
            <a:br>
              <a:rPr lang="en-US" dirty="0">
                <a:latin typeface="Huawei Sans" panose="020C0503030203020204" pitchFamily="34" charset="0"/>
              </a:rPr>
            </a:br>
            <a:r>
              <a:rPr lang="en-US" dirty="0">
                <a:latin typeface="Huawei Sans" panose="020C0503030203020204" pitchFamily="34" charset="0"/>
              </a:rPr>
              <a:t>The URL is a subset of the URI. The former must be an absolute path, while the latter can be an absolute path or a relative path. For example, </a:t>
            </a:r>
            <a:r>
              <a:rPr lang="en-US" sz="1100" b="0" i="0" dirty="0">
                <a:solidFill>
                  <a:schemeClr val="tx1"/>
                </a:solidFill>
                <a:latin typeface="Huawei Sans" panose="020C0503030203020204" pitchFamily="34" charset="0"/>
                <a:ea typeface="+mn-ea"/>
                <a:cs typeface="+mn-cs"/>
              </a:rPr>
              <a:t>http://127.0.01:8080/AppName/rest/product/1</a:t>
            </a:r>
            <a:r>
              <a:rPr lang="en-US" dirty="0">
                <a:latin typeface="Huawei Sans" panose="020C0503030203020204" pitchFamily="34" charset="0"/>
              </a:rPr>
              <a:t> is a URL, and AppName/rest/product/1 is a URI.</a:t>
            </a:r>
          </a:p>
        </p:txBody>
      </p:sp>
    </p:spTree>
    <p:extLst>
      <p:ext uri="{BB962C8B-B14F-4D97-AF65-F5344CB8AC3E}">
        <p14:creationId xmlns:p14="http://schemas.microsoft.com/office/powerpoint/2010/main" val="15395376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0452625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As mentioned earlier, REST makes full use or heavily relies on HTTP. Next, we will move on to HTTP.</a:t>
            </a:r>
          </a:p>
        </p:txBody>
      </p:sp>
    </p:spTree>
    <p:extLst>
      <p:ext uri="{BB962C8B-B14F-4D97-AF65-F5344CB8AC3E}">
        <p14:creationId xmlns:p14="http://schemas.microsoft.com/office/powerpoint/2010/main" val="10094860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SPeeDY (SPDY) is a TCP-based application-layer protocol developed by Google. Its objective is to optimize the performance of HTTP and shorten the loading time of web pages and improve security by using technologies such as compression, multiplexing, and priority. The core idea of SPDY is to minimize the number of TCP connections. SPDY is an enhancement to HTTP, instead of a protocol for replacing HTTP.</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b="0" i="0" dirty="0">
                <a:solidFill>
                  <a:schemeClr val="tx1"/>
                </a:solidFill>
                <a:latin typeface="Huawei Sans" panose="020C0503030203020204" pitchFamily="34" charset="0"/>
                <a:ea typeface="+mn-ea"/>
                <a:cs typeface="+mn-cs"/>
              </a:rPr>
              <a:t>Quick UDP Internet Connection (QUIC) is a UDP-based low-delay Internet transport layer protocol developed by Google. In November 2016, the IETF convened the first meeting of the QUIC working group, which attracted wide attention from the industry. </a:t>
            </a:r>
            <a:r>
              <a:rPr lang="en-US" sz="1100" dirty="0">
                <a:latin typeface="Huawei Sans" panose="020C0503030203020204" pitchFamily="34" charset="0"/>
              </a:rPr>
              <a:t>This means that QUIC starts its standardization process and will become a next-generation transport layer protocol.</a:t>
            </a:r>
          </a:p>
          <a:p>
            <a:pPr marL="0" indent="0">
              <a:buNone/>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33725575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sz="1100" dirty="0">
                <a:latin typeface="Huawei Sans" panose="020C0503030203020204" pitchFamily="34" charset="0"/>
              </a:rPr>
              <a:t>The data transmitted using HTTP can be HTML, images, texts, and so on.</a:t>
            </a:r>
          </a:p>
          <a:p>
            <a:endParaRPr lang="zh-CN" altLang="en-US">
              <a:latin typeface="Huawei Sans" panose="020C0503030203020204" pitchFamily="34" charset="0"/>
            </a:endParaRPr>
          </a:p>
        </p:txBody>
      </p:sp>
    </p:spTree>
    <p:extLst>
      <p:ext uri="{BB962C8B-B14F-4D97-AF65-F5344CB8AC3E}">
        <p14:creationId xmlns:p14="http://schemas.microsoft.com/office/powerpoint/2010/main" val="16548229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hangingPunct="1">
              <a:lnSpc>
                <a:spcPct val="125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An HTTP client is usually a browser. A web server can be an Apache server or an Internet Information Services (IIS) server.</a:t>
            </a:r>
          </a:p>
          <a:p>
            <a:pPr marL="180000" marR="0" lvl="0" indent="-180000" algn="l" defTabSz="1219304" rtl="0" eaLnBrk="1" fontAlgn="auto" hangingPunct="1">
              <a:lnSpc>
                <a:spcPct val="125000"/>
              </a:lnSpc>
              <a:spcBef>
                <a:spcPts val="0"/>
              </a:spcBef>
              <a:spcAft>
                <a:spcPts val="600"/>
              </a:spcAft>
              <a:buClrTx/>
              <a:buSzTx/>
              <a:buFont typeface="Huawei Sans" panose="020C0503030203020204" pitchFamily="34" charset="0"/>
              <a:buChar char="•"/>
              <a:tabLst/>
              <a:defRPr/>
            </a:pPr>
            <a:r>
              <a:rPr lang="en-US" sz="1100" b="0" i="0" dirty="0">
                <a:solidFill>
                  <a:schemeClr val="tx1"/>
                </a:solidFill>
                <a:latin typeface="Huawei Sans" panose="020C0503030203020204" pitchFamily="34" charset="0"/>
                <a:ea typeface="+mn-ea"/>
                <a:cs typeface="+mn-cs"/>
              </a:rPr>
              <a:t>When a TCP connection is released, if the value of the </a:t>
            </a:r>
            <a:r>
              <a:rPr lang="en-US" sz="1100" b="1" i="0" dirty="0">
                <a:solidFill>
                  <a:schemeClr val="tx1"/>
                </a:solidFill>
                <a:latin typeface="Huawei Sans" panose="020C0503030203020204" pitchFamily="34" charset="0"/>
                <a:ea typeface="+mn-ea"/>
                <a:cs typeface="+mn-cs"/>
              </a:rPr>
              <a:t>Connection</a:t>
            </a:r>
            <a:r>
              <a:rPr lang="en-US" sz="1100" b="0" i="0" dirty="0">
                <a:solidFill>
                  <a:schemeClr val="tx1"/>
                </a:solidFill>
                <a:latin typeface="Huawei Sans" panose="020C0503030203020204" pitchFamily="34" charset="0"/>
                <a:ea typeface="+mn-ea"/>
                <a:cs typeface="+mn-cs"/>
              </a:rPr>
              <a:t> field in the packet header is </a:t>
            </a:r>
            <a:r>
              <a:rPr lang="en-US" sz="1100" b="1" i="0" dirty="0">
                <a:solidFill>
                  <a:schemeClr val="tx1"/>
                </a:solidFill>
                <a:latin typeface="Huawei Sans" panose="020C0503030203020204" pitchFamily="34" charset="0"/>
                <a:ea typeface="+mn-ea"/>
                <a:cs typeface="+mn-cs"/>
              </a:rPr>
              <a:t>close</a:t>
            </a:r>
            <a:r>
              <a:rPr lang="en-US" sz="1100" b="0" i="0" dirty="0">
                <a:solidFill>
                  <a:schemeClr val="tx1"/>
                </a:solidFill>
                <a:latin typeface="Huawei Sans" panose="020C0503030203020204" pitchFamily="34" charset="0"/>
                <a:ea typeface="+mn-ea"/>
                <a:cs typeface="+mn-cs"/>
              </a:rPr>
              <a:t>, the server proactively closes the TCP connection, and the client passively closes and releases the TCP connection. If the value of </a:t>
            </a:r>
            <a:r>
              <a:rPr lang="en-US" sz="1100" b="1" i="0" dirty="0">
                <a:solidFill>
                  <a:schemeClr val="tx1"/>
                </a:solidFill>
                <a:latin typeface="Huawei Sans" panose="020C0503030203020204" pitchFamily="34" charset="0"/>
                <a:ea typeface="+mn-ea"/>
                <a:cs typeface="+mn-cs"/>
              </a:rPr>
              <a:t>Connection</a:t>
            </a:r>
            <a:r>
              <a:rPr lang="en-US" sz="1100" b="0" i="0" dirty="0">
                <a:solidFill>
                  <a:schemeClr val="tx1"/>
                </a:solidFill>
                <a:latin typeface="Huawei Sans" panose="020C0503030203020204" pitchFamily="34" charset="0"/>
                <a:ea typeface="+mn-ea"/>
                <a:cs typeface="+mn-cs"/>
              </a:rPr>
              <a:t> is </a:t>
            </a:r>
            <a:r>
              <a:rPr lang="en-US" sz="1100" b="1" i="0" dirty="0">
                <a:solidFill>
                  <a:schemeClr val="tx1"/>
                </a:solidFill>
                <a:latin typeface="Huawei Sans" panose="020C0503030203020204" pitchFamily="34" charset="0"/>
                <a:ea typeface="+mn-ea"/>
                <a:cs typeface="+mn-cs"/>
              </a:rPr>
              <a:t>keepalive</a:t>
            </a:r>
            <a:r>
              <a:rPr lang="en-US" sz="1100" b="0" i="0" dirty="0">
                <a:solidFill>
                  <a:schemeClr val="tx1"/>
                </a:solidFill>
                <a:latin typeface="Huawei Sans" panose="020C0503030203020204" pitchFamily="34" charset="0"/>
                <a:ea typeface="+mn-ea"/>
                <a:cs typeface="+mn-cs"/>
              </a:rPr>
              <a:t>, the connection lasts for a period of time and can continue to receive requests.</a:t>
            </a:r>
          </a:p>
          <a:p>
            <a:endParaRPr lang="en-US" altLang="zh-CN" sz="1100" dirty="0">
              <a:latin typeface="Huawei Sans" panose="020C0503030203020204" pitchFamily="34" charset="0"/>
            </a:endParaRPr>
          </a:p>
        </p:txBody>
      </p:sp>
    </p:spTree>
    <p:extLst>
      <p:ext uri="{BB962C8B-B14F-4D97-AF65-F5344CB8AC3E}">
        <p14:creationId xmlns:p14="http://schemas.microsoft.com/office/powerpoint/2010/main" val="4509682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sz="1100" b="0" i="0" dirty="0">
                <a:solidFill>
                  <a:schemeClr val="tx1"/>
                </a:solidFill>
                <a:latin typeface="Huawei Sans" panose="020C0503030203020204" pitchFamily="34" charset="0"/>
                <a:ea typeface="+mn-ea"/>
                <a:cs typeface="+mn-cs"/>
              </a:rPr>
              <a:t>The browser differentiates the displayed content such as HTML, XML, GIF, and flash based on MIME-type.</a:t>
            </a:r>
          </a:p>
          <a:p>
            <a:pPr marL="180000" marR="0" lvl="0" indent="-180000" algn="l" defTabSz="1219304" rtl="0" eaLnBrk="1" fontAlgn="auto" hangingPunct="1">
              <a:lnSpc>
                <a:spcPct val="125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Advantages of the connectionless feature: This mode saves the transmission time and improves the concurrent performance. No persistent connection is established. Instead, one response is made to each request. However, if a connection is repeatedly established and torn down, the efficiency is affected. In HTTP/1.1, a TCP connection is maintained between the browser and the server for a period of time and will not be disconnected immediately after a request ends.</a:t>
            </a:r>
          </a:p>
          <a:p>
            <a:pPr marL="180000" marR="0" lvl="0" indent="-180000" algn="l" defTabSz="1219304" rtl="0" eaLnBrk="1" fontAlgn="auto" hangingPunct="1">
              <a:lnSpc>
                <a:spcPct val="125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Stateless means that, if the processing of subsequent packets requires the previously exchanged information, the information must be retransmitted. Although HTTP/1.1 is a stateless protocol, cookies are introduced to implement the function of maintaining status information.</a:t>
            </a:r>
          </a:p>
          <a:p>
            <a:pPr marL="180000" marR="0" lvl="0" indent="-180000" algn="l" defTabSz="1219304" rtl="0" eaLnBrk="1" fontAlgn="auto" hangingPunct="1">
              <a:lnSpc>
                <a:spcPct val="125000"/>
              </a:lnSpc>
              <a:spcBef>
                <a:spcPts val="0"/>
              </a:spcBef>
              <a:spcAft>
                <a:spcPts val="600"/>
              </a:spcAft>
              <a:buClrTx/>
              <a:buSzTx/>
              <a:buFont typeface="Huawei Sans" panose="020C0503030203020204" pitchFamily="34" charset="0"/>
              <a:buChar char="•"/>
              <a:tabLst/>
              <a:defRPr/>
            </a:pPr>
            <a:r>
              <a:rPr lang="en-US" sz="1100" b="0" i="0" dirty="0">
                <a:solidFill>
                  <a:schemeClr val="tx1"/>
                </a:solidFill>
                <a:latin typeface="Huawei Sans" panose="020C0503030203020204" pitchFamily="34" charset="0"/>
                <a:ea typeface="+mn-ea"/>
                <a:cs typeface="+mn-cs"/>
              </a:rPr>
              <a:t>A cookie is a text file stored on a client. This file is associated with a specific web page and saves the information about the web page accessed by the client.</a:t>
            </a:r>
          </a:p>
          <a:p>
            <a:pPr marL="180000" marR="0" lvl="0" indent="-180000" algn="l" defTabSz="1219304" rtl="0" eaLnBrk="1" fontAlgn="auto" hangingPunct="1">
              <a:lnSpc>
                <a:spcPct val="125000"/>
              </a:lnSpc>
              <a:spcBef>
                <a:spcPts val="0"/>
              </a:spcBef>
              <a:spcAft>
                <a:spcPts val="600"/>
              </a:spcAft>
              <a:buClrTx/>
              <a:buSzTx/>
              <a:buFont typeface="Huawei Sans" panose="020C0503030203020204" pitchFamily="34" charset="0"/>
              <a:buChar char="•"/>
              <a:tabLst/>
              <a:defRPr/>
            </a:pPr>
            <a:endParaRPr lang="zh-CN" altLang="en-US" sz="1100" dirty="0">
              <a:solidFill>
                <a:srgbClr val="FF0000"/>
              </a:solidFill>
              <a:latin typeface="Huawei Sans" panose="020C0503030203020204" pitchFamily="34" charset="0"/>
            </a:endParaRPr>
          </a:p>
          <a:p>
            <a:endParaRPr lang="zh-CN" altLang="en-US" sz="1100" b="0" i="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19522176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HTTP/1.1 has been widely used since it was proposed in 1999 and has become a mainstream standard for more than 20 years. In the following part, we will introduce HTTP packets, which are based on HTTP/1.1.</a:t>
            </a:r>
          </a:p>
          <a:p>
            <a:endParaRPr lang="zh-CN" altLang="en-US">
              <a:latin typeface="Huawei Sans" panose="020C0503030203020204" pitchFamily="34" charset="0"/>
            </a:endParaRPr>
          </a:p>
        </p:txBody>
      </p:sp>
    </p:spTree>
    <p:extLst>
      <p:ext uri="{BB962C8B-B14F-4D97-AF65-F5344CB8AC3E}">
        <p14:creationId xmlns:p14="http://schemas.microsoft.com/office/powerpoint/2010/main" val="34020351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0" indent="0">
              <a:buNone/>
            </a:pPr>
            <a:endParaRPr lang="zh-CN" altLang="en-US">
              <a:latin typeface="Huawei Sans" panose="020C0503030203020204" pitchFamily="34" charset="0"/>
            </a:endParaRPr>
          </a:p>
        </p:txBody>
      </p:sp>
    </p:spTree>
    <p:extLst>
      <p:ext uri="{BB962C8B-B14F-4D97-AF65-F5344CB8AC3E}">
        <p14:creationId xmlns:p14="http://schemas.microsoft.com/office/powerpoint/2010/main" val="26188767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2005110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0" indent="0">
              <a:buNone/>
            </a:pPr>
            <a:endParaRPr lang="zh-CN" altLang="en-US">
              <a:latin typeface="Huawei Sans" panose="020C0503030203020204" pitchFamily="34" charset="0"/>
            </a:endParaRPr>
          </a:p>
          <a:p>
            <a:endParaRPr lang="zh-CN" altLang="en-US">
              <a:latin typeface="Huawei Sans" panose="020C0503030203020204" pitchFamily="34" charset="0"/>
            </a:endParaRPr>
          </a:p>
        </p:txBody>
      </p:sp>
    </p:spTree>
    <p:extLst>
      <p:ext uri="{BB962C8B-B14F-4D97-AF65-F5344CB8AC3E}">
        <p14:creationId xmlns:p14="http://schemas.microsoft.com/office/powerpoint/2010/main" val="12269747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0" indent="0">
              <a:buNone/>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2587497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endParaRPr lang="en-US" altLang="zh-CN" sz="1100" dirty="0">
              <a:latin typeface="Huawei Sans" panose="020C0503030203020204" pitchFamily="34" charset="0"/>
            </a:endParaRPr>
          </a:p>
          <a:p>
            <a:endParaRPr lang="zh-CN" altLang="en-US">
              <a:latin typeface="Huawei Sans" panose="020C0503030203020204" pitchFamily="34" charset="0"/>
            </a:endParaRPr>
          </a:p>
        </p:txBody>
      </p:sp>
    </p:spTree>
    <p:extLst>
      <p:ext uri="{BB962C8B-B14F-4D97-AF65-F5344CB8AC3E}">
        <p14:creationId xmlns:p14="http://schemas.microsoft.com/office/powerpoint/2010/main" val="13260379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sz="1100" dirty="0">
                <a:latin typeface="Huawei Sans" panose="020C0503030203020204" pitchFamily="34" charset="0"/>
              </a:rPr>
              <a:t>In HTTP 1.0, each connection involves only one request and response and is closed after the request is processed. HTTP 1.0 does not have the </a:t>
            </a:r>
            <a:r>
              <a:rPr lang="en-US" sz="1100" b="1" dirty="0">
                <a:latin typeface="Huawei Sans" panose="020C0503030203020204" pitchFamily="34" charset="0"/>
              </a:rPr>
              <a:t>Host</a:t>
            </a:r>
            <a:r>
              <a:rPr lang="en-US" sz="1100" dirty="0">
                <a:latin typeface="Huawei Sans" panose="020C0503030203020204" pitchFamily="34" charset="0"/>
              </a:rPr>
              <a:t> field. In HTTP 1.1, multiple requests and responses can be transmitted in the same connection, and multiple requests can be processed concurrently.</a:t>
            </a:r>
          </a:p>
          <a:p>
            <a:r>
              <a:rPr lang="en-US" sz="1100" dirty="0">
                <a:latin typeface="Huawei Sans" panose="020C0503030203020204" pitchFamily="34" charset="0"/>
              </a:rPr>
              <a:t>WWW-Authenticate is a simple and effective user identity authentication technology in the early stage.</a:t>
            </a:r>
          </a:p>
          <a:p>
            <a:r>
              <a:rPr lang="en-US" sz="1100" b="0" i="0" dirty="0">
                <a:solidFill>
                  <a:schemeClr val="tx1"/>
                </a:solidFill>
                <a:latin typeface="Huawei Sans" panose="020C0503030203020204" pitchFamily="34" charset="0"/>
                <a:ea typeface="+mn-ea"/>
                <a:cs typeface="+mn-cs"/>
              </a:rPr>
              <a:t>The browser differentiates the displayed content such as HTML, XML, GIF, and flash based on MIME-type.</a:t>
            </a:r>
          </a:p>
          <a:p>
            <a:pPr marL="180000" marR="0" lvl="0" indent="-180000" algn="l" defTabSz="1219304" rtl="0" eaLnBrk="1" fontAlgn="auto" hangingPunct="1">
              <a:lnSpc>
                <a:spcPct val="125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For more information, refer to RFC HTTP 1.1 at </a:t>
            </a:r>
            <a:r>
              <a:rPr lang="en-US" sz="1100" dirty="0">
                <a:latin typeface="Huawei Sans" panose="020C0503030203020204" pitchFamily="34" charset="0"/>
                <a:ea typeface="方正兰亭黑简体" panose="02000000000000000000" pitchFamily="2" charset="-122"/>
                <a:cs typeface="+mn-cs"/>
                <a:sym typeface="Huawei Sans" panose="020C0503030203020204" pitchFamily="34" charset="0"/>
              </a:rPr>
              <a:t>https://www.ietf.org/rfc/rfc2616.html</a:t>
            </a:r>
            <a:r>
              <a:rPr lang="en-US" sz="1100" dirty="0">
                <a:latin typeface="Huawei Sans" panose="020C0503030203020204" pitchFamily="34" charset="0"/>
              </a:rPr>
              <a:t>.</a:t>
            </a:r>
          </a:p>
          <a:p>
            <a:endParaRPr lang="en-US" altLang="zh-CN" sz="1100" b="0" i="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23911394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0" indent="0">
              <a:buNone/>
            </a:pPr>
            <a:endParaRPr lang="zh-CN" altLang="en-US">
              <a:latin typeface="Huawei Sans" panose="020C0503030203020204" pitchFamily="34" charset="0"/>
            </a:endParaRPr>
          </a:p>
        </p:txBody>
      </p:sp>
    </p:spTree>
    <p:extLst>
      <p:ext uri="{BB962C8B-B14F-4D97-AF65-F5344CB8AC3E}">
        <p14:creationId xmlns:p14="http://schemas.microsoft.com/office/powerpoint/2010/main" val="36858258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0" indent="0">
              <a:buNone/>
            </a:pPr>
            <a:endParaRPr lang="zh-CN" altLang="en-US">
              <a:latin typeface="Huawei Sans" panose="020C0503030203020204" pitchFamily="34" charset="0"/>
            </a:endParaRPr>
          </a:p>
        </p:txBody>
      </p:sp>
    </p:spTree>
    <p:extLst>
      <p:ext uri="{BB962C8B-B14F-4D97-AF65-F5344CB8AC3E}">
        <p14:creationId xmlns:p14="http://schemas.microsoft.com/office/powerpoint/2010/main" val="36195995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0" indent="0">
              <a:buNone/>
            </a:pPr>
            <a:endParaRPr lang="zh-CN" altLang="en-US">
              <a:latin typeface="Huawei Sans" panose="020C0503030203020204" pitchFamily="34" charset="0"/>
            </a:endParaRPr>
          </a:p>
        </p:txBody>
      </p:sp>
    </p:spTree>
    <p:extLst>
      <p:ext uri="{BB962C8B-B14F-4D97-AF65-F5344CB8AC3E}">
        <p14:creationId xmlns:p14="http://schemas.microsoft.com/office/powerpoint/2010/main" val="21383861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0" indent="0">
              <a:buNone/>
            </a:pPr>
            <a:endParaRPr lang="zh-CN" altLang="en-US">
              <a:latin typeface="Huawei Sans" panose="020C0503030203020204" pitchFamily="34" charset="0"/>
            </a:endParaRPr>
          </a:p>
        </p:txBody>
      </p:sp>
    </p:spTree>
    <p:extLst>
      <p:ext uri="{BB962C8B-B14F-4D97-AF65-F5344CB8AC3E}">
        <p14:creationId xmlns:p14="http://schemas.microsoft.com/office/powerpoint/2010/main" val="24594685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hangingPunct="1">
              <a:lnSpc>
                <a:spcPct val="125000"/>
              </a:lnSpc>
              <a:spcBef>
                <a:spcPts val="0"/>
              </a:spcBef>
              <a:spcAft>
                <a:spcPts val="600"/>
              </a:spcAft>
              <a:buClrTx/>
              <a:buSzTx/>
              <a:tabLst/>
              <a:defRPr/>
            </a:pPr>
            <a:r>
              <a:rPr lang="en-US" sz="1100" dirty="0">
                <a:latin typeface="Huawei Sans" panose="020C0503030203020204" pitchFamily="34" charset="0"/>
              </a:rPr>
              <a:t>The response header describes the basic information about the server and data. The server uses the response header to notify the client of how to process the data that it replies to.</a:t>
            </a:r>
          </a:p>
          <a:p>
            <a:pPr marL="0" marR="0" lvl="0" indent="0" algn="l" defTabSz="1219304" rtl="0" eaLnBrk="1" fontAlgn="auto" hangingPunct="1">
              <a:lnSpc>
                <a:spcPct val="125000"/>
              </a:lnSpc>
              <a:spcBef>
                <a:spcPts val="0"/>
              </a:spcBef>
              <a:spcAft>
                <a:spcPts val="600"/>
              </a:spcAft>
              <a:buClrTx/>
              <a:buSzTx/>
              <a:buFont typeface="Huawei Sans" panose="020C0503030203020204" pitchFamily="34" charset="0"/>
              <a:buNone/>
              <a:tabLst/>
              <a:defRPr/>
            </a:pPr>
            <a:endParaRPr lang="zh-CN" altLang="en-US" sz="1100">
              <a:latin typeface="Huawei Sans" panose="020C0503030203020204" pitchFamily="34" charset="0"/>
            </a:endParaRPr>
          </a:p>
          <a:p>
            <a:pPr marL="0" indent="0">
              <a:buNone/>
            </a:pPr>
            <a:endParaRPr lang="zh-CN" altLang="en-US">
              <a:latin typeface="Huawei Sans" panose="020C0503030203020204" pitchFamily="34" charset="0"/>
            </a:endParaRPr>
          </a:p>
        </p:txBody>
      </p:sp>
    </p:spTree>
    <p:extLst>
      <p:ext uri="{BB962C8B-B14F-4D97-AF65-F5344CB8AC3E}">
        <p14:creationId xmlns:p14="http://schemas.microsoft.com/office/powerpoint/2010/main" val="37694206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hangingPunct="1">
              <a:lnSpc>
                <a:spcPct val="125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The HTTP response header is often combined with the status code. For example, the status code 302 (indicating that the location has changed) is usually used together with the Location header, and the status code 401 (Unauthorized) must be used together with a WWW-Authenticate header. The response header can be used to set the cookie, specify the date, instruct the client to refresh the page at the specified interval, and so on.</a:t>
            </a:r>
          </a:p>
          <a:p>
            <a:endParaRPr lang="zh-CN" altLang="en-US">
              <a:latin typeface="Huawei Sans" panose="020C0503030203020204" pitchFamily="34" charset="0"/>
            </a:endParaRPr>
          </a:p>
        </p:txBody>
      </p:sp>
    </p:spTree>
    <p:extLst>
      <p:ext uri="{BB962C8B-B14F-4D97-AF65-F5344CB8AC3E}">
        <p14:creationId xmlns:p14="http://schemas.microsoft.com/office/powerpoint/2010/main" val="35861996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0" indent="0">
              <a:buNone/>
            </a:pPr>
            <a:endParaRPr lang="zh-CN" altLang="en-US">
              <a:latin typeface="Huawei Sans" panose="020C0503030203020204" pitchFamily="34" charset="0"/>
            </a:endParaRPr>
          </a:p>
        </p:txBody>
      </p:sp>
    </p:spTree>
    <p:extLst>
      <p:ext uri="{BB962C8B-B14F-4D97-AF65-F5344CB8AC3E}">
        <p14:creationId xmlns:p14="http://schemas.microsoft.com/office/powerpoint/2010/main" val="2943920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0" indent="0">
              <a:buNone/>
            </a:pPr>
            <a:endParaRPr lang="zh-CN" altLang="en-US">
              <a:latin typeface="Huawei Sans" panose="020C0503030203020204" pitchFamily="34" charset="0"/>
            </a:endParaRPr>
          </a:p>
        </p:txBody>
      </p:sp>
    </p:spTree>
    <p:extLst>
      <p:ext uri="{BB962C8B-B14F-4D97-AF65-F5344CB8AC3E}">
        <p14:creationId xmlns:p14="http://schemas.microsoft.com/office/powerpoint/2010/main" val="13507332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410753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854475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020629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hangingPunct="1">
              <a:lnSpc>
                <a:spcPct val="125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HTTP transmits information in plaintext, which may pose risks of information interception, tampering, and hijacking. Transport Layer Security (TLS) provides identity authentication, information encryption, and integrity check functions, and therefore can prevent such problems. </a:t>
            </a:r>
          </a:p>
          <a:p>
            <a:endParaRPr lang="zh-CN" altLang="en-US">
              <a:latin typeface="Huawei Sans" panose="020C0503030203020204" pitchFamily="34" charset="0"/>
            </a:endParaRPr>
          </a:p>
        </p:txBody>
      </p:sp>
    </p:spTree>
    <p:extLst>
      <p:ext uri="{BB962C8B-B14F-4D97-AF65-F5344CB8AC3E}">
        <p14:creationId xmlns:p14="http://schemas.microsoft.com/office/powerpoint/2010/main" val="39930434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For more information, refer to the RFC document at https://www.ietf.org/rfc/rfc5246.html.</a:t>
            </a:r>
          </a:p>
        </p:txBody>
      </p:sp>
    </p:spTree>
    <p:extLst>
      <p:ext uri="{BB962C8B-B14F-4D97-AF65-F5344CB8AC3E}">
        <p14:creationId xmlns:p14="http://schemas.microsoft.com/office/powerpoint/2010/main" val="114106518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sz="1100" dirty="0">
                <a:latin typeface="Huawei Sans" panose="020C0503030203020204" pitchFamily="34" charset="0"/>
              </a:rPr>
              <a:t>SPDY is a TCP-based application-layer protocol developed by Google. SPDY aims to optimize the performance of HTTP and shorten the loading time of web pages and improve security by using technologies such as compression, multiplexing, and priority. The core idea of SPDY is to minimize the number of TCP connections. SPDY is an enhancement to HTTP, instead of a protocol for replacing HTTP.</a:t>
            </a:r>
          </a:p>
        </p:txBody>
      </p:sp>
    </p:spTree>
    <p:extLst>
      <p:ext uri="{BB962C8B-B14F-4D97-AF65-F5344CB8AC3E}">
        <p14:creationId xmlns:p14="http://schemas.microsoft.com/office/powerpoint/2010/main" val="20075163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hangingPunct="1">
              <a:lnSpc>
                <a:spcPct val="125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Enhancements to HTTP/2:</a:t>
            </a:r>
          </a:p>
          <a:p>
            <a:pPr marL="180000" marR="0" lvl="0" indent="-180000" algn="l" defTabSz="1219304" rtl="0" eaLnBrk="1" fontAlgn="auto" hangingPunct="1">
              <a:lnSpc>
                <a:spcPct val="125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Header compression: The HPACK algorithm is used to compress headers to reduce the header size and improve performance.</a:t>
            </a:r>
          </a:p>
          <a:p>
            <a:pPr marL="180000" marR="0" lvl="0" indent="-180000" algn="l" defTabSz="1219304" rtl="0" eaLnBrk="1" fontAlgn="auto" hangingPunct="1">
              <a:lnSpc>
                <a:spcPct val="125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Multiplexing: A request message can be divided into frames, which are sent in sequence and are reassembled at the other end. In HTTP/1.1, when a client sends multiple requests through a TCP connection, the server can only respond to the requests in sequence. Subsequent requests may be blocked.</a:t>
            </a:r>
          </a:p>
          <a:p>
            <a:pPr marL="180000" marR="0" lvl="0" indent="-180000" algn="l" defTabSz="1219304" rtl="0" eaLnBrk="1" fontAlgn="auto" hangingPunct="1">
              <a:lnSpc>
                <a:spcPct val="125000"/>
              </a:lnSpc>
              <a:spcBef>
                <a:spcPts val="0"/>
              </a:spcBef>
              <a:spcAft>
                <a:spcPts val="600"/>
              </a:spcAft>
              <a:buClrTx/>
              <a:buSzTx/>
              <a:buFont typeface="Huawei Sans" panose="020C0503030203020204" pitchFamily="34" charset="0"/>
              <a:buChar char="•"/>
              <a:tabLst/>
              <a:defRPr/>
            </a:pPr>
            <a:r>
              <a:rPr lang="en-US" sz="1100" b="0" i="0" dirty="0">
                <a:solidFill>
                  <a:schemeClr val="tx1"/>
                </a:solidFill>
                <a:latin typeface="Huawei Sans" panose="020C0503030203020204" pitchFamily="34" charset="0"/>
                <a:ea typeface="+mn-ea"/>
                <a:cs typeface="+mn-cs"/>
              </a:rPr>
              <a:t>Resource pushing: In addition to responding to client requests, the server can push additional resources to clients.</a:t>
            </a:r>
          </a:p>
          <a:p>
            <a:pPr marL="180000" marR="0" lvl="0" indent="-180000" algn="l" defTabSz="1219304" rtl="0" eaLnBrk="1" fontAlgn="auto" hangingPunct="1">
              <a:lnSpc>
                <a:spcPct val="125000"/>
              </a:lnSpc>
              <a:spcBef>
                <a:spcPts val="0"/>
              </a:spcBef>
              <a:spcAft>
                <a:spcPts val="600"/>
              </a:spcAft>
              <a:buClrTx/>
              <a:buSzTx/>
              <a:buFont typeface="Huawei Sans" panose="020C0503030203020204" pitchFamily="34" charset="0"/>
              <a:buChar char="•"/>
              <a:tabLst/>
              <a:defRPr/>
            </a:pPr>
            <a:r>
              <a:rPr lang="en-US" sz="1100" b="0" i="0" dirty="0">
                <a:solidFill>
                  <a:schemeClr val="tx1"/>
                </a:solidFill>
                <a:latin typeface="Huawei Sans" panose="020C0503030203020204" pitchFamily="34" charset="0"/>
                <a:ea typeface="+mn-ea"/>
                <a:cs typeface="+mn-cs"/>
              </a:rPr>
              <a:t>Priority: HTTP/2 defines complex priority rules. A browser can request multiple resources at a time and specify priorities to help the server determine how to process these resources, avoiding resource competition.</a:t>
            </a:r>
          </a:p>
        </p:txBody>
      </p:sp>
    </p:spTree>
    <p:extLst>
      <p:ext uri="{BB962C8B-B14F-4D97-AF65-F5344CB8AC3E}">
        <p14:creationId xmlns:p14="http://schemas.microsoft.com/office/powerpoint/2010/main" val="23447262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8877688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In this case, two objects are involved in the networking: CloudIDE and iMaster NCE.</a:t>
            </a:r>
          </a:p>
          <a:p>
            <a:pPr lvl="0"/>
            <a:r>
              <a:rPr lang="en-US" dirty="0"/>
              <a:t>CloudIDE is a cloud-based development environment provided by HUAWEI CLOUD. The local environment can also be used to write code.</a:t>
            </a:r>
          </a:p>
          <a:p>
            <a:pPr lvl="0"/>
            <a:r>
              <a:rPr lang="en-US" dirty="0"/>
              <a:t>A sandbox environment is available to iMaster NCE in the datacom developer community.</a:t>
            </a:r>
          </a:p>
          <a:p>
            <a:pPr lvl="0"/>
            <a:r>
              <a:rPr lang="en-US" dirty="0"/>
              <a:t>A token is a character string used for authentication on APIs.</a:t>
            </a:r>
          </a:p>
          <a:p>
            <a:pPr lvl="0"/>
            <a:r>
              <a:rPr lang="en-US" dirty="0"/>
              <a:t>For details, see HCIP-Datacom-Northbound Openness Lab Guide.</a:t>
            </a:r>
          </a:p>
          <a:p>
            <a:endParaRPr lang="zh-CN" altLang="en-US" dirty="0"/>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07166360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2529940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For more operations, see the CodeHub guide at https://support.huaweicloud.com/codehub/index.html.</a:t>
            </a: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20211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Code in DevCloud on HUAWEI CLOUD: https://devcloud.cn-north-4.huaweicloud.com/codehub/project/68494a8ad06b4eea9a1c3f18be115161/codehub/620653/home</a:t>
            </a: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0973228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016962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31960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Website for reserving a sandbox environment: https://devzone.huawei.com/openecosystem/experienceView/campus.html</a:t>
            </a: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25008585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8253292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t>To run the code, right-click setup.py and choose Run Python File in Terminal from the shortcut menu.</a:t>
            </a:r>
          </a:p>
          <a:p>
            <a:endParaRPr lang="zh-CN" altLang="zh-CN"/>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18459678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5151294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620071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228600" lvl="0" indent="-228600">
              <a:buFont typeface="+mj-lt"/>
              <a:buAutoNum type="arabicPeriod"/>
            </a:pPr>
            <a:r>
              <a:rPr lang="en-US" smtClean="0">
                <a:latin typeface="Huawei Sans" panose="020C0503030203020204" pitchFamily="34" charset="0"/>
              </a:rPr>
              <a:t>B</a:t>
            </a:r>
            <a:endParaRPr lang="en-US" dirty="0">
              <a:latin typeface="Huawei Sans" panose="020C0503030203020204" pitchFamily="34" charset="0"/>
            </a:endParaRPr>
          </a:p>
          <a:p>
            <a:pPr marL="228600" lvl="0" indent="-228600">
              <a:buFont typeface="+mj-lt"/>
              <a:buAutoNum type="arabicPeriod"/>
            </a:pPr>
            <a:r>
              <a:rPr lang="en-US" smtClean="0">
                <a:latin typeface="Huawei Sans" panose="020C0503030203020204" pitchFamily="34" charset="0"/>
              </a:rPr>
              <a:t>RESTful </a:t>
            </a:r>
            <a:r>
              <a:rPr lang="en-US" dirty="0">
                <a:latin typeface="Huawei Sans" panose="020C0503030203020204" pitchFamily="34" charset="0"/>
              </a:rPr>
              <a:t>APIs comply with the REST design style.</a:t>
            </a:r>
          </a:p>
          <a:p>
            <a:pPr lvl="1"/>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46369583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639482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2871907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617967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latin typeface="Huawei Sans" panose="020C0503030203020204" pitchFamily="34" charset="0"/>
              </a:rPr>
              <a:t>The operation support system (OSS) is a necessary support platform for telecom services.</a:t>
            </a:r>
          </a:p>
          <a:p>
            <a:r>
              <a:rPr lang="en-US" dirty="0">
                <a:latin typeface="Huawei Sans" panose="020C0503030203020204" pitchFamily="34" charset="0"/>
              </a:rPr>
              <a:t>MTOSI: Multi-Technology Operations System Interface</a:t>
            </a:r>
          </a:p>
          <a:p>
            <a:r>
              <a:rPr lang="en-US" dirty="0">
                <a:latin typeface="Huawei Sans" panose="020C0503030203020204" pitchFamily="34" charset="0"/>
              </a:rPr>
              <a:t>Common Object Request Broker Architecture (CORBA) is a standard object-oriented application program system specification formulated by Object Management Group (OMG).</a:t>
            </a:r>
          </a:p>
          <a:p>
            <a:endParaRPr lang="zh-CN" altLang="en-US" dirty="0">
              <a:latin typeface="Huawei Sans" panose="020C0503030203020204" pitchFamily="34" charset="0"/>
            </a:endParaRPr>
          </a:p>
        </p:txBody>
      </p:sp>
      <p:sp>
        <p:nvSpPr>
          <p:cNvPr id="9" name="幻灯片图像占位符 8"/>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640151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0" marR="0" lvl="0" indent="0" algn="l" defTabSz="1219304" rtl="0" eaLnBrk="1" fontAlgn="auto" latinLnBrk="0" hangingPunct="1">
              <a:lnSpc>
                <a:spcPct val="125000"/>
              </a:lnSpc>
              <a:spcBef>
                <a:spcPts val="0"/>
              </a:spcBef>
              <a:spcAft>
                <a:spcPts val="600"/>
              </a:spcAft>
              <a:buClrTx/>
              <a:buSzTx/>
              <a:buFont typeface="Huawei Sans" panose="020C0503030203020204" pitchFamily="34" charset="0"/>
              <a:buNone/>
              <a:tabLst/>
              <a:defRPr/>
            </a:pPr>
            <a:endParaRPr lang="en-US" altLang="zh-CN" dirty="0">
              <a:latin typeface="Huawei Sans" panose="020C0503030203020204" pitchFamily="34" charset="0"/>
            </a:endParaRPr>
          </a:p>
          <a:p>
            <a:pPr marL="0" marR="0" lvl="0" indent="0" algn="l" defTabSz="1219304" rtl="0" eaLnBrk="1" fontAlgn="auto" latinLnBrk="0" hangingPunct="1">
              <a:lnSpc>
                <a:spcPct val="125000"/>
              </a:lnSpc>
              <a:spcBef>
                <a:spcPts val="0"/>
              </a:spcBef>
              <a:spcAft>
                <a:spcPts val="600"/>
              </a:spcAft>
              <a:buClrTx/>
              <a:buSzTx/>
              <a:buFont typeface="Huawei Sans" panose="020C0503030203020204" pitchFamily="34" charset="0"/>
              <a:buNone/>
              <a:tabLst/>
              <a:defRPr/>
            </a:pPr>
            <a:endParaRPr lang="zh-CN" altLang="en-US">
              <a:latin typeface="Huawei Sans" panose="020C0503030203020204" pitchFamily="34" charset="0"/>
            </a:endParaRPr>
          </a:p>
          <a:p>
            <a:pPr marL="0" indent="0">
              <a:buNone/>
            </a:pPr>
            <a:endParaRPr lang="zh-CN" altLang="en-US">
              <a:latin typeface="Huawei Sans" panose="020C0503030203020204" pitchFamily="34" charset="0"/>
            </a:endParaRPr>
          </a:p>
        </p:txBody>
      </p:sp>
    </p:spTree>
    <p:extLst>
      <p:ext uri="{BB962C8B-B14F-4D97-AF65-F5344CB8AC3E}">
        <p14:creationId xmlns:p14="http://schemas.microsoft.com/office/powerpoint/2010/main" val="19083502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861233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sz="1100" b="0" i="0" dirty="0">
                <a:solidFill>
                  <a:schemeClr val="tx1"/>
                </a:solidFill>
                <a:latin typeface="Huawei Sans" panose="020C0503030203020204" pitchFamily="34" charset="0"/>
                <a:ea typeface="+mn-ea"/>
                <a:cs typeface="+mn-cs"/>
              </a:rPr>
              <a:t>Stateful request: A server generally needs to save and maintain the status information of previous requests. Each request can use information about the previous requests by default.</a:t>
            </a:r>
          </a:p>
          <a:p>
            <a:r>
              <a:rPr lang="en-US" sz="1100" b="0" i="0" dirty="0">
                <a:solidFill>
                  <a:schemeClr val="tx1"/>
                </a:solidFill>
                <a:latin typeface="Huawei Sans" panose="020C0503030203020204" pitchFamily="34" charset="0"/>
                <a:ea typeface="+mn-ea"/>
                <a:cs typeface="+mn-cs"/>
              </a:rPr>
              <a:t>Stateless request: The processing result on the server must be based on the information carried in the same request.</a:t>
            </a:r>
          </a:p>
          <a:p>
            <a:pPr marL="0" indent="0">
              <a:buNone/>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37547892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4.3-修订">
    <p:spTree>
      <p:nvGrpSpPr>
        <p:cNvPr id="1" name=""/>
        <p:cNvGrpSpPr/>
        <p:nvPr/>
      </p:nvGrpSpPr>
      <p:grpSpPr>
        <a:xfrm>
          <a:off x="0" y="0"/>
          <a:ext cx="0" cy="0"/>
          <a:chOff x="0" y="0"/>
          <a:chExt cx="0" cy="0"/>
        </a:xfrm>
      </p:grpSpPr>
      <p:sp>
        <p:nvSpPr>
          <p:cNvPr id="63" name="Rectangle 2">
            <a:extLst>
              <a:ext uri="{FF2B5EF4-FFF2-40B4-BE49-F238E27FC236}">
                <a16:creationId xmlns="" xmlns:a16="http://schemas.microsoft.com/office/drawing/2014/main" id="{8EB5E1EE-BB41-4076-B52C-798CFC222CEA}"/>
              </a:ext>
            </a:extLst>
          </p:cNvPr>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64" name="Text Box 58">
            <a:extLst>
              <a:ext uri="{FF2B5EF4-FFF2-40B4-BE49-F238E27FC236}">
                <a16:creationId xmlns="" xmlns:a16="http://schemas.microsoft.com/office/drawing/2014/main" id="{C519CBD8-DC4F-4BFB-95DE-3FB1A2D63318}"/>
              </a:ext>
            </a:extLst>
          </p:cNvPr>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65" name="Group 3">
            <a:extLst>
              <a:ext uri="{FF2B5EF4-FFF2-40B4-BE49-F238E27FC236}">
                <a16:creationId xmlns="" xmlns:a16="http://schemas.microsoft.com/office/drawing/2014/main" id="{3AAFE3AD-3406-40ED-A5F9-FC2F78F6D543}"/>
              </a:ext>
            </a:extLst>
          </p:cNvPr>
          <p:cNvGraphicFramePr>
            <a:graphicFrameLocks noGrp="1"/>
          </p:cNvGraphicFramePr>
          <p:nvPr userDrawn="1">
            <p:extLst>
              <p:ext uri="{D42A27DB-BD31-4B8C-83A1-F6EECF244321}">
                <p14:modId xmlns:p14="http://schemas.microsoft.com/office/powerpoint/2010/main" val="4090767203"/>
              </p:ext>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3764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66" name="Group 21">
            <a:extLst>
              <a:ext uri="{FF2B5EF4-FFF2-40B4-BE49-F238E27FC236}">
                <a16:creationId xmlns="" xmlns:a16="http://schemas.microsoft.com/office/drawing/2014/main" id="{1A202698-ED53-412B-B37E-7098DCDA7A21}"/>
              </a:ext>
            </a:extLst>
          </p:cNvPr>
          <p:cNvGraphicFramePr>
            <a:graphicFrameLocks noGrp="1"/>
          </p:cNvGraphicFramePr>
          <p:nvPr userDrawn="1">
            <p:extLst>
              <p:ext uri="{D42A27DB-BD31-4B8C-83A1-F6EECF244321}">
                <p14:modId xmlns:p14="http://schemas.microsoft.com/office/powerpoint/2010/main" val="3248889743"/>
              </p:ext>
            </p:extLst>
          </p:nvPr>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67" name="文本占位符 7">
            <a:extLst>
              <a:ext uri="{FF2B5EF4-FFF2-40B4-BE49-F238E27FC236}">
                <a16:creationId xmlns="" xmlns:a16="http://schemas.microsoft.com/office/drawing/2014/main" id="{C8D7AD58-BF08-4863-AAA9-3C03784EE5C3}"/>
              </a:ext>
            </a:extLst>
          </p:cNvPr>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68" name="文本占位符 7">
            <a:extLst>
              <a:ext uri="{FF2B5EF4-FFF2-40B4-BE49-F238E27FC236}">
                <a16:creationId xmlns="" xmlns:a16="http://schemas.microsoft.com/office/drawing/2014/main" id="{C1E4B9BD-02D1-4977-A1F2-EA5C5E4AADAC}"/>
              </a:ext>
            </a:extLst>
          </p:cNvPr>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69" name="文本占位符 7">
            <a:extLst>
              <a:ext uri="{FF2B5EF4-FFF2-40B4-BE49-F238E27FC236}">
                <a16:creationId xmlns="" xmlns:a16="http://schemas.microsoft.com/office/drawing/2014/main" id="{845D7A8E-ED9C-4950-A1B0-772DB068B8AB}"/>
              </a:ext>
            </a:extLst>
          </p:cNvPr>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0" name="文本占位符 7">
            <a:extLst>
              <a:ext uri="{FF2B5EF4-FFF2-40B4-BE49-F238E27FC236}">
                <a16:creationId xmlns="" xmlns:a16="http://schemas.microsoft.com/office/drawing/2014/main" id="{672930CE-C27D-4394-99AD-83EEC4A93853}"/>
              </a:ext>
            </a:extLst>
          </p:cNvPr>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1" name="文本占位符 7">
            <a:extLst>
              <a:ext uri="{FF2B5EF4-FFF2-40B4-BE49-F238E27FC236}">
                <a16:creationId xmlns="" xmlns:a16="http://schemas.microsoft.com/office/drawing/2014/main" id="{EF9414F3-1918-472B-8D71-AEAFBADCB178}"/>
              </a:ext>
            </a:extLst>
          </p:cNvPr>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2" name="文本占位符 7">
            <a:extLst>
              <a:ext uri="{FF2B5EF4-FFF2-40B4-BE49-F238E27FC236}">
                <a16:creationId xmlns="" xmlns:a16="http://schemas.microsoft.com/office/drawing/2014/main" id="{D9180FCA-43C0-4864-BD23-2D9822D934C2}"/>
              </a:ext>
            </a:extLst>
          </p:cNvPr>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3" name="文本占位符 7">
            <a:extLst>
              <a:ext uri="{FF2B5EF4-FFF2-40B4-BE49-F238E27FC236}">
                <a16:creationId xmlns="" xmlns:a16="http://schemas.microsoft.com/office/drawing/2014/main" id="{9E37AEA5-CD50-4256-978C-AD41817FA5BA}"/>
              </a:ext>
            </a:extLst>
          </p:cNvPr>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4" name="文本占位符 7">
            <a:extLst>
              <a:ext uri="{FF2B5EF4-FFF2-40B4-BE49-F238E27FC236}">
                <a16:creationId xmlns="" xmlns:a16="http://schemas.microsoft.com/office/drawing/2014/main" id="{03042BE2-FFBC-4B22-BDF2-64031F41CC4E}"/>
              </a:ext>
            </a:extLst>
          </p:cNvPr>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5" name="文本占位符 7">
            <a:extLst>
              <a:ext uri="{FF2B5EF4-FFF2-40B4-BE49-F238E27FC236}">
                <a16:creationId xmlns="" xmlns:a16="http://schemas.microsoft.com/office/drawing/2014/main" id="{5DA47CEE-5614-49D0-80BA-16D8406E9DF0}"/>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6" name="文本占位符 7">
            <a:extLst>
              <a:ext uri="{FF2B5EF4-FFF2-40B4-BE49-F238E27FC236}">
                <a16:creationId xmlns="" xmlns:a16="http://schemas.microsoft.com/office/drawing/2014/main" id="{19908707-4581-4C0F-86F7-465E7136252C}"/>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7" name="文本占位符 7">
            <a:extLst>
              <a:ext uri="{FF2B5EF4-FFF2-40B4-BE49-F238E27FC236}">
                <a16:creationId xmlns="" xmlns:a16="http://schemas.microsoft.com/office/drawing/2014/main" id="{4A96AABB-8CCF-4777-9F14-D13409DBA370}"/>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8" name="文本占位符 7">
            <a:extLst>
              <a:ext uri="{FF2B5EF4-FFF2-40B4-BE49-F238E27FC236}">
                <a16:creationId xmlns="" xmlns:a16="http://schemas.microsoft.com/office/drawing/2014/main" id="{5366BBA7-7780-4BF8-BFBC-D8FC349DF3AA}"/>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9" name="文本占位符 7">
            <a:extLst>
              <a:ext uri="{FF2B5EF4-FFF2-40B4-BE49-F238E27FC236}">
                <a16:creationId xmlns="" xmlns:a16="http://schemas.microsoft.com/office/drawing/2014/main" id="{9C3754EA-7FD3-4256-916F-417412D43F86}"/>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0" name="文本占位符 7">
            <a:extLst>
              <a:ext uri="{FF2B5EF4-FFF2-40B4-BE49-F238E27FC236}">
                <a16:creationId xmlns="" xmlns:a16="http://schemas.microsoft.com/office/drawing/2014/main" id="{002DB3B0-0481-4570-A7C1-65F935BE4432}"/>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1" name="文本占位符 7">
            <a:extLst>
              <a:ext uri="{FF2B5EF4-FFF2-40B4-BE49-F238E27FC236}">
                <a16:creationId xmlns="" xmlns:a16="http://schemas.microsoft.com/office/drawing/2014/main" id="{9E14AC63-C9DD-4FBA-9CBF-B7053102F678}"/>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2" name="文本占位符 7">
            <a:extLst>
              <a:ext uri="{FF2B5EF4-FFF2-40B4-BE49-F238E27FC236}">
                <a16:creationId xmlns="" xmlns:a16="http://schemas.microsoft.com/office/drawing/2014/main" id="{429E7CD5-8B44-410B-A768-64DB14D1AD3B}"/>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3" name="文本占位符 7">
            <a:extLst>
              <a:ext uri="{FF2B5EF4-FFF2-40B4-BE49-F238E27FC236}">
                <a16:creationId xmlns="" xmlns:a16="http://schemas.microsoft.com/office/drawing/2014/main" id="{4ABBD4C1-AFF8-41FA-9A33-1218BEEA9CE4}"/>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4" name="文本占位符 7">
            <a:extLst>
              <a:ext uri="{FF2B5EF4-FFF2-40B4-BE49-F238E27FC236}">
                <a16:creationId xmlns="" xmlns:a16="http://schemas.microsoft.com/office/drawing/2014/main" id="{C9231021-4837-4962-9935-F129AFFE2CE8}"/>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5" name="文本占位符 7">
            <a:extLst>
              <a:ext uri="{FF2B5EF4-FFF2-40B4-BE49-F238E27FC236}">
                <a16:creationId xmlns="" xmlns:a16="http://schemas.microsoft.com/office/drawing/2014/main" id="{790795CA-BDE6-4EE2-85A5-C9D47811B9F0}"/>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6" name="文本占位符 7">
            <a:extLst>
              <a:ext uri="{FF2B5EF4-FFF2-40B4-BE49-F238E27FC236}">
                <a16:creationId xmlns="" xmlns:a16="http://schemas.microsoft.com/office/drawing/2014/main" id="{D0919409-3058-4E8D-8FAD-90672AFB1DB3}"/>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7" name="文本占位符 7">
            <a:extLst>
              <a:ext uri="{FF2B5EF4-FFF2-40B4-BE49-F238E27FC236}">
                <a16:creationId xmlns="" xmlns:a16="http://schemas.microsoft.com/office/drawing/2014/main" id="{A4C58E78-CBC6-4CE1-8B72-367541089A7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8" name="文本占位符 7">
            <a:extLst>
              <a:ext uri="{FF2B5EF4-FFF2-40B4-BE49-F238E27FC236}">
                <a16:creationId xmlns="" xmlns:a16="http://schemas.microsoft.com/office/drawing/2014/main" id="{49F82308-4B8A-4543-9DDA-05AB01C86CF5}"/>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9" name="文本占位符 7">
            <a:extLst>
              <a:ext uri="{FF2B5EF4-FFF2-40B4-BE49-F238E27FC236}">
                <a16:creationId xmlns="" xmlns:a16="http://schemas.microsoft.com/office/drawing/2014/main" id="{B7D15B88-96F8-4D37-A807-81A4E7E8229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0" name="文本占位符 7">
            <a:extLst>
              <a:ext uri="{FF2B5EF4-FFF2-40B4-BE49-F238E27FC236}">
                <a16:creationId xmlns="" xmlns:a16="http://schemas.microsoft.com/office/drawing/2014/main" id="{776E1FAB-A96C-41F0-B091-E9ED8AB2E7DC}"/>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91" name="文本占位符 7">
            <a:extLst>
              <a:ext uri="{FF2B5EF4-FFF2-40B4-BE49-F238E27FC236}">
                <a16:creationId xmlns="" xmlns:a16="http://schemas.microsoft.com/office/drawing/2014/main" id="{6ED85261-3B44-49B1-879F-F93AA1736858}"/>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92" name="文本占位符 7">
            <a:extLst>
              <a:ext uri="{FF2B5EF4-FFF2-40B4-BE49-F238E27FC236}">
                <a16:creationId xmlns="" xmlns:a16="http://schemas.microsoft.com/office/drawing/2014/main" id="{41C6D1D8-FA2D-49DE-8A83-6670E25F07D8}"/>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93" name="文本占位符 7">
            <a:extLst>
              <a:ext uri="{FF2B5EF4-FFF2-40B4-BE49-F238E27FC236}">
                <a16:creationId xmlns="" xmlns:a16="http://schemas.microsoft.com/office/drawing/2014/main" id="{9D44EB0B-6BAA-4327-B232-0B53A3A48707}"/>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4" name="文本占位符 7">
            <a:extLst>
              <a:ext uri="{FF2B5EF4-FFF2-40B4-BE49-F238E27FC236}">
                <a16:creationId xmlns="" xmlns:a16="http://schemas.microsoft.com/office/drawing/2014/main" id="{9FD8753F-9F05-4D6A-9E57-60809D2960BE}"/>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609404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3#思考题">
    <p:spTree>
      <p:nvGrpSpPr>
        <p:cNvPr id="1" name=""/>
        <p:cNvGrpSpPr/>
        <p:nvPr/>
      </p:nvGrpSpPr>
      <p:grpSpPr>
        <a:xfrm>
          <a:off x="0" y="0"/>
          <a:ext cx="0" cy="0"/>
          <a:chOff x="0" y="0"/>
          <a:chExt cx="0" cy="0"/>
        </a:xfrm>
      </p:grpSpPr>
      <p:sp>
        <p:nvSpPr>
          <p:cNvPr id="42" name="文本占位符 6">
            <a:extLst>
              <a:ext uri="{FF2B5EF4-FFF2-40B4-BE49-F238E27FC236}">
                <a16:creationId xmlns="" xmlns:a16="http://schemas.microsoft.com/office/drawing/2014/main"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 xmlns:a16="http://schemas.microsoft.com/office/drawing/2014/main"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 xmlns:a16="http://schemas.microsoft.com/office/drawing/2014/main"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 xmlns:a16="http://schemas.microsoft.com/office/drawing/2014/main"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 xmlns:a16="http://schemas.microsoft.com/office/drawing/2014/main"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 xmlns:a16="http://schemas.microsoft.com/office/drawing/2014/main"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 xmlns:a16="http://schemas.microsoft.com/office/drawing/2014/main"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 xmlns:a16="http://schemas.microsoft.com/office/drawing/2014/main"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 xmlns:a16="http://schemas.microsoft.com/office/drawing/2014/main"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 xmlns:a16="http://schemas.microsoft.com/office/drawing/2014/main"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 xmlns:a16="http://schemas.microsoft.com/office/drawing/2014/main"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 xmlns:a16="http://schemas.microsoft.com/office/drawing/2014/main"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 xmlns:a16="http://schemas.microsoft.com/office/drawing/2014/main"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 xmlns:a16="http://schemas.microsoft.com/office/drawing/2014/main"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 xmlns:a16="http://schemas.microsoft.com/office/drawing/2014/main"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 xmlns:a16="http://schemas.microsoft.com/office/drawing/2014/main"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 xmlns:a16="http://schemas.microsoft.com/office/drawing/2014/main"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 xmlns:a16="http://schemas.microsoft.com/office/drawing/2014/main"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 xmlns:a16="http://schemas.microsoft.com/office/drawing/2014/main"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 xmlns:a16="http://schemas.microsoft.com/office/drawing/2014/main"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3#本节小结(可选)">
    <p:spTree>
      <p:nvGrpSpPr>
        <p:cNvPr id="1" name=""/>
        <p:cNvGrpSpPr/>
        <p:nvPr/>
      </p:nvGrpSpPr>
      <p:grpSpPr>
        <a:xfrm>
          <a:off x="0" y="0"/>
          <a:ext cx="0" cy="0"/>
          <a:chOff x="0" y="0"/>
          <a:chExt cx="0" cy="0"/>
        </a:xfrm>
      </p:grpSpPr>
      <p:sp>
        <p:nvSpPr>
          <p:cNvPr id="17" name="文本占位符 6">
            <a:extLst>
              <a:ext uri="{FF2B5EF4-FFF2-40B4-BE49-F238E27FC236}">
                <a16:creationId xmlns="" xmlns:a16="http://schemas.microsoft.com/office/drawing/2014/main"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 xmlns:a16="http://schemas.microsoft.com/office/drawing/2014/main"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 xmlns:a16="http://schemas.microsoft.com/office/drawing/2014/main"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 xmlns:a16="http://schemas.microsoft.com/office/drawing/2014/main"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 xmlns:a16="http://schemas.microsoft.com/office/drawing/2014/main"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 xmlns:a16="http://schemas.microsoft.com/office/drawing/2014/main"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 xmlns:a16="http://schemas.microsoft.com/office/drawing/2014/main"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3#本章总结">
    <p:spTree>
      <p:nvGrpSpPr>
        <p:cNvPr id="1" name=""/>
        <p:cNvGrpSpPr/>
        <p:nvPr/>
      </p:nvGrpSpPr>
      <p:grpSpPr>
        <a:xfrm>
          <a:off x="0" y="0"/>
          <a:ext cx="0" cy="0"/>
          <a:chOff x="0" y="0"/>
          <a:chExt cx="0" cy="0"/>
        </a:xfrm>
      </p:grpSpPr>
      <p:sp>
        <p:nvSpPr>
          <p:cNvPr id="9"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226273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 xmlns:a16="http://schemas.microsoft.com/office/drawing/2014/main"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 xmlns:a16="http://schemas.microsoft.com/office/drawing/2014/main"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 xmlns:a16="http://schemas.microsoft.com/office/drawing/2014/main"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 xmlns:a16="http://schemas.microsoft.com/office/drawing/2014/main"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 xmlns:a16="http://schemas.microsoft.com/office/drawing/2014/main"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 xmlns:a16="http://schemas.microsoft.com/office/drawing/2014/main"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 xmlns:a16="http://schemas.microsoft.com/office/drawing/2014/main"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 xmlns:a16="http://schemas.microsoft.com/office/drawing/2014/main"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 xmlns:a16="http://schemas.microsoft.com/office/drawing/2014/main"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3#学习推荐(可选)">
    <p:spTree>
      <p:nvGrpSpPr>
        <p:cNvPr id="1" name=""/>
        <p:cNvGrpSpPr/>
        <p:nvPr/>
      </p:nvGrpSpPr>
      <p:grpSpPr>
        <a:xfrm>
          <a:off x="0" y="0"/>
          <a:ext cx="0" cy="0"/>
          <a:chOff x="0" y="0"/>
          <a:chExt cx="0" cy="0"/>
        </a:xfrm>
      </p:grpSpPr>
      <p:sp>
        <p:nvSpPr>
          <p:cNvPr id="24" name="文本占位符 6">
            <a:extLst>
              <a:ext uri="{FF2B5EF4-FFF2-40B4-BE49-F238E27FC236}">
                <a16:creationId xmlns="" xmlns:a16="http://schemas.microsoft.com/office/drawing/2014/main"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 xmlns:a16="http://schemas.microsoft.com/office/drawing/2014/main"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 xmlns:a16="http://schemas.microsoft.com/office/drawing/2014/main"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 xmlns:a16="http://schemas.microsoft.com/office/drawing/2014/main"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 xmlns:a16="http://schemas.microsoft.com/office/drawing/2014/main"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 xmlns:a16="http://schemas.microsoft.com/office/drawing/2014/main"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 xmlns:a16="http://schemas.microsoft.com/office/drawing/2014/main"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 xmlns:a16="http://schemas.microsoft.com/office/drawing/2014/main"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 xmlns:a16="http://schemas.microsoft.com/office/drawing/2014/main"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 xmlns:a16="http://schemas.microsoft.com/office/drawing/2014/main"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 xmlns:a16="http://schemas.microsoft.com/office/drawing/2014/main"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 xmlns:a16="http://schemas.microsoft.com/office/drawing/2014/main"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 xmlns:a16="http://schemas.microsoft.com/office/drawing/2014/main"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 xmlns:a16="http://schemas.microsoft.com/office/drawing/2014/main"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 xmlns:a16="http://schemas.microsoft.com/office/drawing/2014/main"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 xmlns:a16="http://schemas.microsoft.com/office/drawing/2014/main"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3-封面">
    <p:spTree>
      <p:nvGrpSpPr>
        <p:cNvPr id="1" name=""/>
        <p:cNvGrpSpPr/>
        <p:nvPr/>
      </p:nvGrpSpPr>
      <p:grpSpPr>
        <a:xfrm>
          <a:off x="0" y="0"/>
          <a:ext cx="0" cy="0"/>
          <a:chOff x="0" y="0"/>
          <a:chExt cx="0" cy="0"/>
        </a:xfrm>
      </p:grpSpPr>
      <p:pic>
        <p:nvPicPr>
          <p:cNvPr id="20" name="Picture 4">
            <a:extLst>
              <a:ext uri="{FF2B5EF4-FFF2-40B4-BE49-F238E27FC236}">
                <a16:creationId xmlns="" xmlns:a16="http://schemas.microsoft.com/office/drawing/2014/main"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 xmlns:a16="http://schemas.microsoft.com/office/drawing/2014/main"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 xmlns:a16="http://schemas.microsoft.com/office/drawing/2014/main"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 xmlns:a16="http://schemas.microsoft.com/office/drawing/2014/main"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 xmlns:a16="http://schemas.microsoft.com/office/drawing/2014/main"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3-前言">
    <p:spTree>
      <p:nvGrpSpPr>
        <p:cNvPr id="1" name=""/>
        <p:cNvGrpSpPr/>
        <p:nvPr/>
      </p:nvGrpSpPr>
      <p:grpSpPr>
        <a:xfrm>
          <a:off x="0" y="0"/>
          <a:ext cx="0" cy="0"/>
          <a:chOff x="0" y="0"/>
          <a:chExt cx="0" cy="0"/>
        </a:xfrm>
      </p:grpSpPr>
      <p:sp>
        <p:nvSpPr>
          <p:cNvPr id="49" name="文本占位符 6">
            <a:extLst>
              <a:ext uri="{FF2B5EF4-FFF2-40B4-BE49-F238E27FC236}">
                <a16:creationId xmlns="" xmlns:a16="http://schemas.microsoft.com/office/drawing/2014/main"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 xmlns:a16="http://schemas.microsoft.com/office/drawing/2014/main"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 xmlns:a16="http://schemas.microsoft.com/office/drawing/2014/main"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 xmlns:a16="http://schemas.microsoft.com/office/drawing/2014/main"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 xmlns:a16="http://schemas.microsoft.com/office/drawing/2014/main"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 xmlns:a16="http://schemas.microsoft.com/office/drawing/2014/main"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 xmlns:a16="http://schemas.microsoft.com/office/drawing/2014/main"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 xmlns:a16="http://schemas.microsoft.com/office/drawing/2014/main"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 xmlns:a16="http://schemas.microsoft.com/office/drawing/2014/main"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 xmlns:a16="http://schemas.microsoft.com/office/drawing/2014/main"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 xmlns:a16="http://schemas.microsoft.com/office/drawing/2014/main"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3">
    <p:spTree>
      <p:nvGrpSpPr>
        <p:cNvPr id="1" name=""/>
        <p:cNvGrpSpPr/>
        <p:nvPr/>
      </p:nvGrpSpPr>
      <p:grpSpPr>
        <a:xfrm>
          <a:off x="0" y="0"/>
          <a:ext cx="0" cy="0"/>
          <a:chOff x="0" y="0"/>
          <a:chExt cx="0" cy="0"/>
        </a:xfrm>
      </p:grpSpPr>
      <p:sp>
        <p:nvSpPr>
          <p:cNvPr id="41" name="TextBox 10">
            <a:extLst>
              <a:ext uri="{FF2B5EF4-FFF2-40B4-BE49-F238E27FC236}">
                <a16:creationId xmlns="" xmlns:a16="http://schemas.microsoft.com/office/drawing/2014/main" id="{F902D1C6-F660-4A5B-9723-3132BF7062CA}"/>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42" name="Freeform 9">
            <a:extLst>
              <a:ext uri="{FF2B5EF4-FFF2-40B4-BE49-F238E27FC236}">
                <a16:creationId xmlns="" xmlns:a16="http://schemas.microsoft.com/office/drawing/2014/main" id="{F696D86C-6DC3-414E-A929-5F283A4D79B9}"/>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43" name="Freeform 11">
            <a:extLst>
              <a:ext uri="{FF2B5EF4-FFF2-40B4-BE49-F238E27FC236}">
                <a16:creationId xmlns="" xmlns:a16="http://schemas.microsoft.com/office/drawing/2014/main" id="{708E1C34-DC20-4488-B77D-AC1A6D70ED0B}"/>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44" name="组合 43">
            <a:extLst>
              <a:ext uri="{FF2B5EF4-FFF2-40B4-BE49-F238E27FC236}">
                <a16:creationId xmlns="" xmlns:a16="http://schemas.microsoft.com/office/drawing/2014/main" id="{3EA294EE-AA0E-4058-A97F-BE215F815E04}"/>
              </a:ext>
            </a:extLst>
          </p:cNvPr>
          <p:cNvGrpSpPr/>
          <p:nvPr userDrawn="1"/>
        </p:nvGrpSpPr>
        <p:grpSpPr>
          <a:xfrm>
            <a:off x="443372" y="440668"/>
            <a:ext cx="533970" cy="533470"/>
            <a:chOff x="2960687" y="4865687"/>
            <a:chExt cx="1698626" cy="1697038"/>
          </a:xfrm>
          <a:solidFill>
            <a:schemeClr val="bg1"/>
          </a:solidFill>
        </p:grpSpPr>
        <p:sp>
          <p:nvSpPr>
            <p:cNvPr id="45" name="Freeform 6">
              <a:extLst>
                <a:ext uri="{FF2B5EF4-FFF2-40B4-BE49-F238E27FC236}">
                  <a16:creationId xmlns="" xmlns:a16="http://schemas.microsoft.com/office/drawing/2014/main" id="{54429A12-14D4-4E2F-A1F5-849279EDA40B}"/>
                </a:ext>
              </a:extLst>
            </p:cNvPr>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6" name="Freeform 7">
              <a:extLst>
                <a:ext uri="{FF2B5EF4-FFF2-40B4-BE49-F238E27FC236}">
                  <a16:creationId xmlns="" xmlns:a16="http://schemas.microsoft.com/office/drawing/2014/main" id="{BDF5F100-F0E0-4984-A8B8-B2E89DD1FF75}"/>
                </a:ext>
              </a:extLst>
            </p:cNvPr>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7" name="Freeform 8">
              <a:extLst>
                <a:ext uri="{FF2B5EF4-FFF2-40B4-BE49-F238E27FC236}">
                  <a16:creationId xmlns="" xmlns:a16="http://schemas.microsoft.com/office/drawing/2014/main" id="{49BD50E1-D0D8-4CA7-861A-A17CE81701C7}"/>
                </a:ext>
              </a:extLst>
            </p:cNvPr>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8" name="Freeform 9">
              <a:extLst>
                <a:ext uri="{FF2B5EF4-FFF2-40B4-BE49-F238E27FC236}">
                  <a16:creationId xmlns="" xmlns:a16="http://schemas.microsoft.com/office/drawing/2014/main" id="{9AFD2171-9AC5-4D13-8627-B417FD599268}"/>
                </a:ext>
              </a:extLst>
            </p:cNvPr>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9" name="Freeform 10">
              <a:extLst>
                <a:ext uri="{FF2B5EF4-FFF2-40B4-BE49-F238E27FC236}">
                  <a16:creationId xmlns="" xmlns:a16="http://schemas.microsoft.com/office/drawing/2014/main" id="{D6522BD6-863A-4C5D-86FA-963CC64970DE}"/>
                </a:ext>
              </a:extLst>
            </p:cNvPr>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C5105B76-E2E4-4966-A89C-BDDADE0C49C9}"/>
                </a:ext>
              </a:extLst>
            </p:cNvPr>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51" name="Freeform 6">
            <a:extLst>
              <a:ext uri="{FF2B5EF4-FFF2-40B4-BE49-F238E27FC236}">
                <a16:creationId xmlns="" xmlns:a16="http://schemas.microsoft.com/office/drawing/2014/main" id="{E99927AF-FE37-4B6A-9DDB-8C7385585044}"/>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1A41FA38-F92F-4F8F-BB7A-E1971C18A4A5}"/>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3" name="内容占位符 6">
            <a:extLst>
              <a:ext uri="{FF2B5EF4-FFF2-40B4-BE49-F238E27FC236}">
                <a16:creationId xmlns="" xmlns:a16="http://schemas.microsoft.com/office/drawing/2014/main" id="{B73CEF41-4D17-4B86-B4D8-E5BC4BC761DD}"/>
              </a:ext>
            </a:extLst>
          </p:cNvPr>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970679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3-目录">
    <p:spTree>
      <p:nvGrpSpPr>
        <p:cNvPr id="1" name=""/>
        <p:cNvGrpSpPr/>
        <p:nvPr/>
      </p:nvGrpSpPr>
      <p:grpSpPr>
        <a:xfrm>
          <a:off x="0" y="0"/>
          <a:ext cx="0" cy="0"/>
          <a:chOff x="0" y="0"/>
          <a:chExt cx="0" cy="0"/>
        </a:xfrm>
      </p:grpSpPr>
      <p:sp>
        <p:nvSpPr>
          <p:cNvPr id="48" name="TextBox 10">
            <a:extLst>
              <a:ext uri="{FF2B5EF4-FFF2-40B4-BE49-F238E27FC236}">
                <a16:creationId xmlns="" xmlns:a16="http://schemas.microsoft.com/office/drawing/2014/main"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 xmlns:a16="http://schemas.microsoft.com/office/drawing/2014/main"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 xmlns:a16="http://schemas.microsoft.com/office/drawing/2014/main"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 xmlns:a16="http://schemas.microsoft.com/office/drawing/2014/main"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 xmlns:a16="http://schemas.microsoft.com/office/drawing/2014/main"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 xmlns:a16="http://schemas.microsoft.com/office/drawing/2014/main"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 xmlns:a16="http://schemas.microsoft.com/office/drawing/2014/main"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 xmlns:a16="http://schemas.microsoft.com/office/drawing/2014/main"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 xmlns:a16="http://schemas.microsoft.com/office/drawing/2014/main"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 xmlns:a16="http://schemas.microsoft.com/office/drawing/2014/main"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 xmlns:a16="http://schemas.microsoft.com/office/drawing/2014/main"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 xmlns:a16="http://schemas.microsoft.com/office/drawing/2014/main"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 xmlns:a16="http://schemas.microsoft.com/office/drawing/2014/main"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 xmlns:a16="http://schemas.microsoft.com/office/drawing/2014/main"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 xmlns:a16="http://schemas.microsoft.com/office/drawing/2014/main"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 xmlns:a16="http://schemas.microsoft.com/office/drawing/2014/main"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 xmlns:a16="http://schemas.microsoft.com/office/drawing/2014/main"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 xmlns:a16="http://schemas.microsoft.com/office/drawing/2014/main"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 xmlns:a16="http://schemas.microsoft.com/office/drawing/2014/main"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 xmlns:a16="http://schemas.microsoft.com/office/drawing/2014/main"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 xmlns:a16="http://schemas.microsoft.com/office/drawing/2014/main"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 xmlns:a16="http://schemas.microsoft.com/office/drawing/2014/main"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dirty="0"/>
              <a:t>Directory </a:t>
            </a:r>
          </a:p>
          <a:p>
            <a:pPr marL="653788" lvl="1" indent="-457017">
              <a:buSzPct val="100000"/>
              <a:buFont typeface="+mj-lt"/>
              <a:buAutoNum type="arabicPeriod"/>
            </a:pPr>
            <a:endParaRPr lang="en-US" altLang="zh-CN" dirty="0"/>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3#标题和内容">
    <p:spTree>
      <p:nvGrpSpPr>
        <p:cNvPr id="1" name=""/>
        <p:cNvGrpSpPr/>
        <p:nvPr/>
      </p:nvGrpSpPr>
      <p:grpSpPr>
        <a:xfrm>
          <a:off x="0" y="0"/>
          <a:ext cx="0" cy="0"/>
          <a:chOff x="0" y="0"/>
          <a:chExt cx="0" cy="0"/>
        </a:xfrm>
      </p:grpSpPr>
      <p:sp>
        <p:nvSpPr>
          <p:cNvPr id="15" name="内容占位符 6">
            <a:extLst>
              <a:ext uri="{FF2B5EF4-FFF2-40B4-BE49-F238E27FC236}">
                <a16:creationId xmlns="" xmlns:a16="http://schemas.microsoft.com/office/drawing/2014/main"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 xmlns:a16="http://schemas.microsoft.com/office/drawing/2014/main"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 xmlns:a16="http://schemas.microsoft.com/office/drawing/2014/main"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 xmlns:a16="http://schemas.microsoft.com/office/drawing/2014/main"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 xmlns:a16="http://schemas.microsoft.com/office/drawing/2014/main"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 xmlns:a16="http://schemas.microsoft.com/office/drawing/2014/main"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 xmlns:a16="http://schemas.microsoft.com/office/drawing/2014/main"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3#本节概述和学习目标(可选)">
    <p:spTree>
      <p:nvGrpSpPr>
        <p:cNvPr id="1" name=""/>
        <p:cNvGrpSpPr/>
        <p:nvPr/>
      </p:nvGrpSpPr>
      <p:grpSpPr>
        <a:xfrm>
          <a:off x="0" y="0"/>
          <a:ext cx="0" cy="0"/>
          <a:chOff x="0" y="0"/>
          <a:chExt cx="0" cy="0"/>
        </a:xfrm>
      </p:grpSpPr>
      <p:sp>
        <p:nvSpPr>
          <p:cNvPr id="39" name="文本占位符 6">
            <a:extLst>
              <a:ext uri="{FF2B5EF4-FFF2-40B4-BE49-F238E27FC236}">
                <a16:creationId xmlns="" xmlns:a16="http://schemas.microsoft.com/office/drawing/2014/main"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 xmlns:a16="http://schemas.microsoft.com/office/drawing/2014/main"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 xmlns:a16="http://schemas.microsoft.com/office/drawing/2014/main"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 xmlns:a16="http://schemas.microsoft.com/office/drawing/2014/main"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 xmlns:a16="http://schemas.microsoft.com/office/drawing/2014/main"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 xmlns:a16="http://schemas.microsoft.com/office/drawing/2014/main"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 xmlns:a16="http://schemas.microsoft.com/office/drawing/2014/main"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3#仅标题">
    <p:spTree>
      <p:nvGrpSpPr>
        <p:cNvPr id="1" name=""/>
        <p:cNvGrpSpPr/>
        <p:nvPr/>
      </p:nvGrpSpPr>
      <p:grpSpPr>
        <a:xfrm>
          <a:off x="0" y="0"/>
          <a:ext cx="0" cy="0"/>
          <a:chOff x="0" y="0"/>
          <a:chExt cx="0" cy="0"/>
        </a:xfrm>
      </p:grpSpPr>
      <p:sp>
        <p:nvSpPr>
          <p:cNvPr id="10" name="Freeform 9">
            <a:extLst>
              <a:ext uri="{FF2B5EF4-FFF2-40B4-BE49-F238E27FC236}">
                <a16:creationId xmlns="" xmlns:a16="http://schemas.microsoft.com/office/drawing/2014/main"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 xmlns:a16="http://schemas.microsoft.com/office/drawing/2014/main"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 xmlns:a16="http://schemas.microsoft.com/office/drawing/2014/main"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 xmlns:a16="http://schemas.microsoft.com/office/drawing/2014/main"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4.3#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 xmlns:a16="http://schemas.microsoft.com/office/drawing/2014/main"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 xmlns:a16="http://schemas.microsoft.com/office/drawing/2014/main"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 xmlns:a16="http://schemas.microsoft.com/office/drawing/2014/main"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 xmlns:a16="http://schemas.microsoft.com/office/drawing/2014/main"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 xmlns:a16="http://schemas.microsoft.com/office/drawing/2014/main"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 xmlns:a16="http://schemas.microsoft.com/office/drawing/2014/main"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 xmlns:a16="http://schemas.microsoft.com/office/drawing/2014/main"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 xmlns:a16="http://schemas.microsoft.com/office/drawing/2014/main"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 xmlns:a16="http://schemas.microsoft.com/office/drawing/2014/main"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 xmlns:a16="http://schemas.microsoft.com/office/drawing/2014/main"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 xmlns:a16="http://schemas.microsoft.com/office/drawing/2014/main"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 xmlns:a16="http://schemas.microsoft.com/office/drawing/2014/main"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 xmlns:a16="http://schemas.microsoft.com/office/drawing/2014/main"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 xmlns:a16="http://schemas.microsoft.com/office/drawing/2014/main"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 xmlns:a16="http://schemas.microsoft.com/office/drawing/2014/main"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 xmlns:a16="http://schemas.microsoft.com/office/drawing/2014/main"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 xmlns:a16="http://schemas.microsoft.com/office/drawing/2014/main"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 xmlns:a16="http://schemas.microsoft.com/office/drawing/2014/main"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 xmlns:a16="http://schemas.microsoft.com/office/drawing/2014/main"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 xmlns:a16="http://schemas.microsoft.com/office/drawing/2014/main"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 xmlns:a16="http://schemas.microsoft.com/office/drawing/2014/main"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 xmlns:a16="http://schemas.microsoft.com/office/drawing/2014/main"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 xmlns:a16="http://schemas.microsoft.com/office/drawing/2014/main"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 xmlns:a16="http://schemas.microsoft.com/office/drawing/2014/main"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 xmlns:a16="http://schemas.microsoft.com/office/drawing/2014/main"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 xmlns:a16="http://schemas.microsoft.com/office/drawing/2014/main"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 xmlns:a16="http://schemas.microsoft.com/office/drawing/2014/main"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 xmlns:a16="http://schemas.microsoft.com/office/drawing/2014/main"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 xmlns:a16="http://schemas.microsoft.com/office/drawing/2014/main"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 xmlns:a16="http://schemas.microsoft.com/office/drawing/2014/main"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 xmlns:a16="http://schemas.microsoft.com/office/drawing/2014/main"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 xmlns:a16="http://schemas.microsoft.com/office/drawing/2014/main"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 xmlns:a16="http://schemas.microsoft.com/office/drawing/2014/main"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 xmlns:a16="http://schemas.microsoft.com/office/drawing/2014/main"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 xmlns:a16="http://schemas.microsoft.com/office/drawing/2014/main"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 xmlns:a16="http://schemas.microsoft.com/office/drawing/2014/main"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 xmlns:a16="http://schemas.microsoft.com/office/drawing/2014/main"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 xmlns:a16="http://schemas.microsoft.com/office/drawing/2014/main"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 xmlns:a16="http://schemas.microsoft.com/office/drawing/2014/main"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 xmlns:a16="http://schemas.microsoft.com/office/drawing/2014/main"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 xmlns:a16="http://schemas.microsoft.com/office/drawing/2014/main"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 xmlns:a16="http://schemas.microsoft.com/office/drawing/2014/main"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 xmlns:a16="http://schemas.microsoft.com/office/drawing/2014/main"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 xmlns:a16="http://schemas.microsoft.com/office/drawing/2014/main"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 xmlns:a16="http://schemas.microsoft.com/office/drawing/2014/main"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 xmlns:a16="http://schemas.microsoft.com/office/drawing/2014/main"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 xmlns:a16="http://schemas.microsoft.com/office/drawing/2014/main"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 xmlns:a16="http://schemas.microsoft.com/office/drawing/2014/main"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 xmlns:a16="http://schemas.microsoft.com/office/drawing/2014/main"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 xmlns:a16="http://schemas.microsoft.com/office/drawing/2014/main"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 xmlns:a16="http://schemas.microsoft.com/office/drawing/2014/main"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 xmlns:a16="http://schemas.microsoft.com/office/drawing/2014/main"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 xmlns:a16="http://schemas.microsoft.com/office/drawing/2014/main"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 xmlns:a16="http://schemas.microsoft.com/office/drawing/2014/main"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 xmlns:a16="http://schemas.microsoft.com/office/drawing/2014/main"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 xmlns:a16="http://schemas.microsoft.com/office/drawing/2014/main"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 xmlns:a16="http://schemas.microsoft.com/office/drawing/2014/main"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 xmlns:a16="http://schemas.microsoft.com/office/drawing/2014/main"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 xmlns:a16="http://schemas.microsoft.com/office/drawing/2014/main"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73" r:id="rId1"/>
    <p:sldLayoutId id="2147483859" r:id="rId2"/>
    <p:sldLayoutId id="2147483860" r:id="rId3"/>
    <p:sldLayoutId id="2147483874" r:id="rId4"/>
    <p:sldLayoutId id="2147483862" r:id="rId5"/>
    <p:sldLayoutId id="2147483864" r:id="rId6"/>
    <p:sldLayoutId id="2147483863" r:id="rId7"/>
    <p:sldLayoutId id="2147483865" r:id="rId8"/>
    <p:sldLayoutId id="2147483866" r:id="rId9"/>
    <p:sldLayoutId id="2147483867" r:id="rId10"/>
    <p:sldLayoutId id="2147483868" r:id="rId11"/>
    <p:sldLayoutId id="2147483875" r:id="rId12"/>
    <p:sldLayoutId id="2147483870" r:id="rId13"/>
    <p:sldLayoutId id="2147483871" r:id="rId14"/>
    <p:sldLayoutId id="2147483872" r:id="rId1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8.xml"/><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1.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6.xml"/><Relationship Id="rId1" Type="http://schemas.openxmlformats.org/officeDocument/2006/relationships/slideLayout" Target="../slideLayouts/slideLayout8.xml"/><Relationship Id="rId4" Type="http://schemas.openxmlformats.org/officeDocument/2006/relationships/image" Target="../media/image14.png"/></Relationships>
</file>

<file path=ppt/slides/_rels/slide4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7.xml"/><Relationship Id="rId1" Type="http://schemas.openxmlformats.org/officeDocument/2006/relationships/slideLayout" Target="../slideLayouts/slideLayout8.xml"/><Relationship Id="rId4" Type="http://schemas.openxmlformats.org/officeDocument/2006/relationships/image" Target="../media/image14.png"/></Relationships>
</file>

<file path=ppt/slides/_rels/slide4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0.xml"/><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5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文本占位符 5"/>
          <p:cNvSpPr>
            <a:spLocks noGrp="1"/>
          </p:cNvSpPr>
          <p:nvPr>
            <p:ph type="body" sz="quarter" idx="17"/>
          </p:nvPr>
        </p:nvSpPr>
        <p:spPr/>
        <p:txBody>
          <a:bodyPr/>
          <a:lstStyle/>
          <a:p>
            <a:endParaRPr lang="zh-CN" altLang="en-US"/>
          </a:p>
        </p:txBody>
      </p:sp>
      <p:sp>
        <p:nvSpPr>
          <p:cNvPr id="7" name="文本占位符 6"/>
          <p:cNvSpPr>
            <a:spLocks noGrp="1"/>
          </p:cNvSpPr>
          <p:nvPr>
            <p:ph type="body" sz="quarter" idx="18"/>
          </p:nvPr>
        </p:nvSpPr>
        <p:spPr/>
        <p:txBody>
          <a:bodyPr/>
          <a:lstStyle/>
          <a:p>
            <a:endParaRPr lang="zh-CN" altLang="en-US"/>
          </a:p>
        </p:txBody>
      </p:sp>
      <p:sp>
        <p:nvSpPr>
          <p:cNvPr id="8" name="文本占位符 7"/>
          <p:cNvSpPr>
            <a:spLocks noGrp="1"/>
          </p:cNvSpPr>
          <p:nvPr>
            <p:ph type="body" sz="quarter" idx="19"/>
          </p:nvPr>
        </p:nvSpPr>
        <p:spPr/>
        <p:txBody>
          <a:bodyPr/>
          <a:lstStyle/>
          <a:p>
            <a:endParaRPr lang="zh-CN" altLang="en-US"/>
          </a:p>
        </p:txBody>
      </p:sp>
      <p:sp>
        <p:nvSpPr>
          <p:cNvPr id="9" name="文本占位符 8"/>
          <p:cNvSpPr>
            <a:spLocks noGrp="1"/>
          </p:cNvSpPr>
          <p:nvPr>
            <p:ph type="body" sz="quarter" idx="20"/>
          </p:nvPr>
        </p:nvSpPr>
        <p:spPr/>
        <p:txBody>
          <a:bodyPr/>
          <a:lstStyle/>
          <a:p>
            <a:endParaRPr lang="zh-CN" altLang="en-US"/>
          </a:p>
        </p:txBody>
      </p:sp>
      <p:sp>
        <p:nvSpPr>
          <p:cNvPr id="30" name="文本占位符 73"/>
          <p:cNvSpPr>
            <a:spLocks noGrp="1"/>
          </p:cNvSpPr>
          <p:nvPr>
            <p:ph type="body" sz="quarter" idx="13"/>
          </p:nvPr>
        </p:nvSpPr>
        <p:spPr/>
        <p:txBody>
          <a:bodyPr/>
          <a:lstStyle/>
          <a:p>
            <a:r>
              <a:rPr lang="en-US">
                <a:sym typeface="Huawei Sans" panose="020C0503030203020204" pitchFamily="34" charset="0"/>
              </a:rPr>
              <a:t>Chen Can/cwx934766</a:t>
            </a:r>
            <a:endParaRPr lang="en-US" dirty="0">
              <a:sym typeface="Huawei Sans" panose="020C0503030203020204" pitchFamily="34" charset="0"/>
            </a:endParaRPr>
          </a:p>
        </p:txBody>
      </p:sp>
      <p:sp>
        <p:nvSpPr>
          <p:cNvPr id="31" name="文本占位符 74"/>
          <p:cNvSpPr>
            <a:spLocks noGrp="1"/>
          </p:cNvSpPr>
          <p:nvPr>
            <p:ph type="body" sz="quarter" idx="14"/>
          </p:nvPr>
        </p:nvSpPr>
        <p:spPr/>
        <p:txBody>
          <a:bodyPr/>
          <a:lstStyle/>
          <a:p>
            <a:r>
              <a:rPr lang="en-US">
                <a:sym typeface="Huawei Sans" panose="020C0503030203020204" pitchFamily="34" charset="0"/>
              </a:rPr>
              <a:t>2020.6.17</a:t>
            </a:r>
            <a:endParaRPr lang="en-US" dirty="0">
              <a:sym typeface="Huawei Sans" panose="020C0503030203020204" pitchFamily="34" charset="0"/>
            </a:endParaRPr>
          </a:p>
        </p:txBody>
      </p:sp>
      <p:sp>
        <p:nvSpPr>
          <p:cNvPr id="34" name="文本占位符 81"/>
          <p:cNvSpPr>
            <a:spLocks noGrp="1"/>
          </p:cNvSpPr>
          <p:nvPr>
            <p:ph type="body" sz="quarter" idx="15"/>
          </p:nvPr>
        </p:nvSpPr>
        <p:spPr/>
        <p:txBody>
          <a:bodyPr/>
          <a:lstStyle/>
          <a:p>
            <a:r>
              <a:rPr lang="en-US">
                <a:sym typeface="Huawei Sans" panose="020C0503030203020204" pitchFamily="34" charset="0"/>
              </a:rPr>
              <a:t>Chen Can/cwx934766</a:t>
            </a:r>
            <a:endParaRPr lang="en-US" dirty="0">
              <a:sym typeface="Huawei Sans" panose="020C0503030203020204" pitchFamily="34" charset="0"/>
            </a:endParaRPr>
          </a:p>
        </p:txBody>
      </p:sp>
      <p:sp>
        <p:nvSpPr>
          <p:cNvPr id="35" name="文本占位符 82"/>
          <p:cNvSpPr>
            <a:spLocks noGrp="1"/>
          </p:cNvSpPr>
          <p:nvPr>
            <p:ph type="body" sz="quarter" idx="16"/>
          </p:nvPr>
        </p:nvSpPr>
        <p:spPr/>
        <p:txBody>
          <a:bodyPr/>
          <a:lstStyle/>
          <a:p>
            <a:r>
              <a:rPr lang="en-US">
                <a:sym typeface="Huawei Sans" panose="020C0503030203020204" pitchFamily="34" charset="0"/>
              </a:rPr>
              <a:t>2020.6.19</a:t>
            </a:r>
            <a:endParaRPr lang="en-US" dirty="0">
              <a:sym typeface="Huawei Sans" panose="020C0503030203020204" pitchFamily="34" charset="0"/>
            </a:endParaRPr>
          </a:p>
        </p:txBody>
      </p:sp>
      <p:sp>
        <p:nvSpPr>
          <p:cNvPr id="10" name="文本占位符 9"/>
          <p:cNvSpPr>
            <a:spLocks noGrp="1"/>
          </p:cNvSpPr>
          <p:nvPr>
            <p:ph type="body" sz="quarter" idx="21"/>
          </p:nvPr>
        </p:nvSpPr>
        <p:spPr/>
        <p:txBody>
          <a:bodyPr/>
          <a:lstStyle/>
          <a:p>
            <a:endParaRPr lang="zh-CN" altLang="en-US"/>
          </a:p>
        </p:txBody>
      </p:sp>
      <p:sp>
        <p:nvSpPr>
          <p:cNvPr id="11" name="文本占位符 10"/>
          <p:cNvSpPr>
            <a:spLocks noGrp="1"/>
          </p:cNvSpPr>
          <p:nvPr>
            <p:ph type="body" sz="quarter" idx="22"/>
          </p:nvPr>
        </p:nvSpPr>
        <p:spPr/>
        <p:txBody>
          <a:bodyPr/>
          <a:lstStyle/>
          <a:p>
            <a:endParaRPr lang="zh-CN" altLang="en-US"/>
          </a:p>
        </p:txBody>
      </p:sp>
      <p:sp>
        <p:nvSpPr>
          <p:cNvPr id="12" name="文本占位符 11"/>
          <p:cNvSpPr>
            <a:spLocks noGrp="1"/>
          </p:cNvSpPr>
          <p:nvPr>
            <p:ph type="body" sz="quarter" idx="23"/>
          </p:nvPr>
        </p:nvSpPr>
        <p:spPr/>
        <p:txBody>
          <a:bodyPr/>
          <a:lstStyle/>
          <a:p>
            <a:endParaRPr lang="zh-CN" altLang="en-US"/>
          </a:p>
        </p:txBody>
      </p:sp>
      <p:sp>
        <p:nvSpPr>
          <p:cNvPr id="13" name="文本占位符 12"/>
          <p:cNvSpPr>
            <a:spLocks noGrp="1"/>
          </p:cNvSpPr>
          <p:nvPr>
            <p:ph type="body" sz="quarter" idx="24"/>
          </p:nvPr>
        </p:nvSpPr>
        <p:spPr/>
        <p:txBody>
          <a:bodyPr/>
          <a:lstStyle/>
          <a:p>
            <a:endParaRPr lang="zh-CN" altLang="en-US"/>
          </a:p>
        </p:txBody>
      </p:sp>
      <p:sp>
        <p:nvSpPr>
          <p:cNvPr id="14" name="文本占位符 13"/>
          <p:cNvSpPr>
            <a:spLocks noGrp="1"/>
          </p:cNvSpPr>
          <p:nvPr>
            <p:ph type="body" sz="quarter" idx="25"/>
          </p:nvPr>
        </p:nvSpPr>
        <p:spPr/>
        <p:txBody>
          <a:bodyPr/>
          <a:lstStyle/>
          <a:p>
            <a:endParaRPr lang="zh-CN" altLang="en-US"/>
          </a:p>
        </p:txBody>
      </p:sp>
      <p:sp>
        <p:nvSpPr>
          <p:cNvPr id="15" name="文本占位符 14"/>
          <p:cNvSpPr>
            <a:spLocks noGrp="1"/>
          </p:cNvSpPr>
          <p:nvPr>
            <p:ph type="body" sz="quarter" idx="26"/>
          </p:nvPr>
        </p:nvSpPr>
        <p:spPr/>
        <p:txBody>
          <a:bodyPr/>
          <a:lstStyle/>
          <a:p>
            <a:endParaRPr lang="zh-CN" altLang="en-US"/>
          </a:p>
        </p:txBody>
      </p:sp>
      <p:sp>
        <p:nvSpPr>
          <p:cNvPr id="16" name="文本占位符 15"/>
          <p:cNvSpPr>
            <a:spLocks noGrp="1"/>
          </p:cNvSpPr>
          <p:nvPr>
            <p:ph type="body" sz="quarter" idx="27"/>
          </p:nvPr>
        </p:nvSpPr>
        <p:spPr/>
        <p:txBody>
          <a:bodyPr/>
          <a:lstStyle/>
          <a:p>
            <a:endParaRPr lang="zh-CN" altLang="en-US"/>
          </a:p>
        </p:txBody>
      </p:sp>
      <p:sp>
        <p:nvSpPr>
          <p:cNvPr id="17" name="文本占位符 16"/>
          <p:cNvSpPr>
            <a:spLocks noGrp="1"/>
          </p:cNvSpPr>
          <p:nvPr>
            <p:ph type="body" sz="quarter" idx="28"/>
          </p:nvPr>
        </p:nvSpPr>
        <p:spPr/>
        <p:txBody>
          <a:bodyPr/>
          <a:lstStyle/>
          <a:p>
            <a:endParaRPr lang="zh-CN" altLang="en-US"/>
          </a:p>
        </p:txBody>
      </p:sp>
      <p:sp>
        <p:nvSpPr>
          <p:cNvPr id="18" name="文本占位符 17"/>
          <p:cNvSpPr>
            <a:spLocks noGrp="1"/>
          </p:cNvSpPr>
          <p:nvPr>
            <p:ph type="body" sz="quarter" idx="29"/>
          </p:nvPr>
        </p:nvSpPr>
        <p:spPr/>
        <p:txBody>
          <a:bodyPr/>
          <a:lstStyle/>
          <a:p>
            <a:endParaRPr lang="zh-CN" altLang="en-US"/>
          </a:p>
        </p:txBody>
      </p:sp>
      <p:sp>
        <p:nvSpPr>
          <p:cNvPr id="19" name="文本占位符 18"/>
          <p:cNvSpPr>
            <a:spLocks noGrp="1"/>
          </p:cNvSpPr>
          <p:nvPr>
            <p:ph type="body" sz="quarter" idx="30"/>
          </p:nvPr>
        </p:nvSpPr>
        <p:spPr/>
        <p:txBody>
          <a:bodyPr/>
          <a:lstStyle/>
          <a:p>
            <a:endParaRPr lang="zh-CN" altLang="en-US"/>
          </a:p>
        </p:txBody>
      </p:sp>
      <p:sp>
        <p:nvSpPr>
          <p:cNvPr id="20" name="文本占位符 19"/>
          <p:cNvSpPr>
            <a:spLocks noGrp="1"/>
          </p:cNvSpPr>
          <p:nvPr>
            <p:ph type="body" sz="quarter" idx="31"/>
          </p:nvPr>
        </p:nvSpPr>
        <p:spPr/>
        <p:txBody>
          <a:bodyPr/>
          <a:lstStyle/>
          <a:p>
            <a:endParaRPr lang="zh-CN" altLang="en-US"/>
          </a:p>
        </p:txBody>
      </p:sp>
      <p:sp>
        <p:nvSpPr>
          <p:cNvPr id="21" name="文本占位符 20"/>
          <p:cNvSpPr>
            <a:spLocks noGrp="1"/>
          </p:cNvSpPr>
          <p:nvPr>
            <p:ph type="body" sz="quarter" idx="32"/>
          </p:nvPr>
        </p:nvSpPr>
        <p:spPr/>
        <p:txBody>
          <a:bodyPr/>
          <a:lstStyle/>
          <a:p>
            <a:endParaRPr lang="zh-CN" altLang="en-US"/>
          </a:p>
        </p:txBody>
      </p:sp>
      <p:sp>
        <p:nvSpPr>
          <p:cNvPr id="22" name="文本占位符 21"/>
          <p:cNvSpPr>
            <a:spLocks noGrp="1"/>
          </p:cNvSpPr>
          <p:nvPr>
            <p:ph type="body" sz="quarter" idx="33"/>
          </p:nvPr>
        </p:nvSpPr>
        <p:spPr/>
        <p:txBody>
          <a:bodyPr/>
          <a:lstStyle/>
          <a:p>
            <a:endParaRPr lang="zh-CN" altLang="en-US"/>
          </a:p>
        </p:txBody>
      </p:sp>
      <p:sp>
        <p:nvSpPr>
          <p:cNvPr id="23" name="文本占位符 22"/>
          <p:cNvSpPr>
            <a:spLocks noGrp="1"/>
          </p:cNvSpPr>
          <p:nvPr>
            <p:ph type="body" sz="quarter" idx="34"/>
          </p:nvPr>
        </p:nvSpPr>
        <p:spPr/>
        <p:txBody>
          <a:bodyPr/>
          <a:lstStyle/>
          <a:p>
            <a:endParaRPr lang="zh-CN" altLang="en-US"/>
          </a:p>
        </p:txBody>
      </p:sp>
      <p:sp>
        <p:nvSpPr>
          <p:cNvPr id="24" name="文本占位符 23"/>
          <p:cNvSpPr>
            <a:spLocks noGrp="1"/>
          </p:cNvSpPr>
          <p:nvPr>
            <p:ph type="body" sz="quarter" idx="35"/>
          </p:nvPr>
        </p:nvSpPr>
        <p:spPr/>
        <p:txBody>
          <a:bodyPr/>
          <a:lstStyle/>
          <a:p>
            <a:endParaRPr lang="zh-CN" altLang="en-US"/>
          </a:p>
        </p:txBody>
      </p:sp>
      <p:sp>
        <p:nvSpPr>
          <p:cNvPr id="25" name="文本占位符 24"/>
          <p:cNvSpPr>
            <a:spLocks noGrp="1"/>
          </p:cNvSpPr>
          <p:nvPr>
            <p:ph type="body" sz="quarter" idx="36"/>
          </p:nvPr>
        </p:nvSpPr>
        <p:spPr/>
        <p:txBody>
          <a:bodyPr/>
          <a:lstStyle/>
          <a:p>
            <a:endParaRPr lang="zh-CN" altLang="en-US"/>
          </a:p>
        </p:txBody>
      </p:sp>
      <p:sp>
        <p:nvSpPr>
          <p:cNvPr id="54" name="文本占位符 53"/>
          <p:cNvSpPr>
            <a:spLocks noGrp="1"/>
          </p:cNvSpPr>
          <p:nvPr>
            <p:ph type="body" sz="quarter" idx="37"/>
          </p:nvPr>
        </p:nvSpPr>
        <p:spPr/>
        <p:txBody>
          <a:bodyPr/>
          <a:lstStyle/>
          <a:p>
            <a:endParaRPr lang="zh-CN" altLang="en-US"/>
          </a:p>
        </p:txBody>
      </p:sp>
      <p:sp>
        <p:nvSpPr>
          <p:cNvPr id="55" name="文本占位符 54"/>
          <p:cNvSpPr>
            <a:spLocks noGrp="1"/>
          </p:cNvSpPr>
          <p:nvPr>
            <p:ph type="body" sz="quarter" idx="38"/>
          </p:nvPr>
        </p:nvSpPr>
        <p:spPr/>
        <p:txBody>
          <a:bodyPr/>
          <a:lstStyle/>
          <a:p>
            <a:endParaRPr lang="zh-CN" altLang="en-US"/>
          </a:p>
        </p:txBody>
      </p:sp>
      <p:sp>
        <p:nvSpPr>
          <p:cNvPr id="56" name="文本占位符 55"/>
          <p:cNvSpPr>
            <a:spLocks noGrp="1"/>
          </p:cNvSpPr>
          <p:nvPr>
            <p:ph type="body" sz="quarter" idx="39"/>
          </p:nvPr>
        </p:nvSpPr>
        <p:spPr/>
        <p:txBody>
          <a:bodyPr/>
          <a:lstStyle/>
          <a:p>
            <a:endParaRPr lang="zh-CN" altLang="en-US"/>
          </a:p>
        </p:txBody>
      </p:sp>
      <p:sp>
        <p:nvSpPr>
          <p:cNvPr id="57" name="文本占位符 56"/>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15724909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a:t>API </a:t>
            </a:r>
            <a:r>
              <a:rPr lang="en-US"/>
              <a:t>Evolution: Separation Between Frontend and Backend (1)</a:t>
            </a:r>
            <a:endParaRPr lang="en-US" dirty="0"/>
          </a:p>
        </p:txBody>
      </p:sp>
      <p:sp>
        <p:nvSpPr>
          <p:cNvPr id="5" name="内容占位符 2"/>
          <p:cNvSpPr txBox="1">
            <a:spLocks/>
          </p:cNvSpPr>
          <p:nvPr/>
        </p:nvSpPr>
        <p:spPr>
          <a:xfrm>
            <a:off x="449266" y="1243012"/>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REST provides good cross-platform compatibility and separates the frontend from the backend.</a:t>
            </a:r>
          </a:p>
          <a:p>
            <a:pPr marL="590550" lvl="1" indent="-276225" fontAlgn="ctr"/>
            <a:r>
              <a:rPr lang="en-US" sz="1400" dirty="0">
                <a:latin typeface="Huawei Sans" panose="020C0503030203020204" pitchFamily="34" charset="0"/>
              </a:rPr>
              <a:t>The frontend mainly involves the pages that can be viewed by users.</a:t>
            </a:r>
          </a:p>
          <a:p>
            <a:pPr marL="590550" lvl="1" indent="-276225" fontAlgn="ctr"/>
            <a:r>
              <a:rPr lang="en-US" sz="1400" dirty="0">
                <a:latin typeface="Huawei Sans" panose="020C0503030203020204" pitchFamily="34" charset="0"/>
              </a:rPr>
              <a:t>The backend mainly involves the logical functions related to data processing.</a:t>
            </a:r>
          </a:p>
          <a:p>
            <a:pPr fontAlgn="ctr"/>
            <a:endParaRPr lang="en-US" altLang="zh-CN" sz="1600" dirty="0">
              <a:latin typeface="Huawei Sans" panose="020C0503030203020204" pitchFamily="34" charset="0"/>
              <a:ea typeface="方正兰亭黑简体" panose="02000000000000000000" pitchFamily="2" charset="-122"/>
            </a:endParaRPr>
          </a:p>
        </p:txBody>
      </p:sp>
      <p:grpSp>
        <p:nvGrpSpPr>
          <p:cNvPr id="2" name="组合 1"/>
          <p:cNvGrpSpPr/>
          <p:nvPr/>
        </p:nvGrpSpPr>
        <p:grpSpPr>
          <a:xfrm>
            <a:off x="517784" y="2790408"/>
            <a:ext cx="11207666" cy="392209"/>
            <a:chOff x="468317" y="1523939"/>
            <a:chExt cx="11207666" cy="354508"/>
          </a:xfrm>
        </p:grpSpPr>
        <p:sp>
          <p:nvSpPr>
            <p:cNvPr id="12" name="圆角矩形 75"/>
            <p:cNvSpPr/>
            <p:nvPr/>
          </p:nvSpPr>
          <p:spPr>
            <a:xfrm>
              <a:off x="6228718" y="1523939"/>
              <a:ext cx="5447265" cy="354508"/>
            </a:xfrm>
            <a:prstGeom prst="roundRect">
              <a:avLst>
                <a:gd name="adj" fmla="val 10604"/>
              </a:avLst>
            </a:prstGeom>
            <a:solidFill>
              <a:srgbClr val="00B0F0"/>
            </a:solidFill>
          </p:spPr>
          <p:txBody>
            <a:bodyPr wrap="square" lIns="0" rIns="0" rtlCol="0" anchor="ctr" anchorCtr="0">
              <a:noAutofit/>
            </a:bodyPr>
            <a:lstStyle/>
            <a:p>
              <a:pPr algn="ctr" fontAlgn="ctr"/>
              <a:r>
                <a:rPr lang="en-US" sz="1400" b="1" dirty="0">
                  <a:solidFill>
                    <a:prstClr val="white"/>
                  </a:solidFill>
                  <a:latin typeface="Huawei Sans" panose="020C0503030203020204" pitchFamily="34" charset="0"/>
                  <a:ea typeface="方正兰亭黑简体" panose="02000000000000000000" pitchFamily="2" charset="-122"/>
                </a:rPr>
                <a:t>With REST: separation between the frontend and backend</a:t>
              </a:r>
            </a:p>
          </p:txBody>
        </p:sp>
        <p:sp>
          <p:nvSpPr>
            <p:cNvPr id="13" name="圆角矩形 75"/>
            <p:cNvSpPr/>
            <p:nvPr/>
          </p:nvSpPr>
          <p:spPr>
            <a:xfrm>
              <a:off x="468317" y="1543675"/>
              <a:ext cx="5674710" cy="329192"/>
            </a:xfrm>
            <a:prstGeom prst="roundRect">
              <a:avLst>
                <a:gd name="adj" fmla="val 10604"/>
              </a:avLst>
            </a:prstGeom>
            <a:solidFill>
              <a:srgbClr val="00B0F0"/>
            </a:solidFill>
          </p:spPr>
          <p:txBody>
            <a:bodyPr wrap="square" lIns="0" rIns="0" rtlCol="0" anchor="ctr" anchorCtr="0">
              <a:noAutofit/>
            </a:bodyPr>
            <a:lstStyle/>
            <a:p>
              <a:pPr algn="ctr" fontAlgn="ctr"/>
              <a:r>
                <a:rPr lang="en-US" sz="1400" b="1" dirty="0">
                  <a:solidFill>
                    <a:prstClr val="white"/>
                  </a:solidFill>
                  <a:latin typeface="Huawei Sans" panose="020C0503030203020204" pitchFamily="34" charset="0"/>
                  <a:ea typeface="方正兰亭黑简体" panose="02000000000000000000" pitchFamily="2" charset="-122"/>
                </a:rPr>
                <a:t>Without REST: tight coupling between the frontend and backend</a:t>
              </a:r>
            </a:p>
          </p:txBody>
        </p:sp>
      </p:grpSp>
      <p:sp>
        <p:nvSpPr>
          <p:cNvPr id="88" name="圆角矩形 87"/>
          <p:cNvSpPr/>
          <p:nvPr/>
        </p:nvSpPr>
        <p:spPr>
          <a:xfrm>
            <a:off x="2279129" y="3911764"/>
            <a:ext cx="3755166" cy="1527862"/>
          </a:xfrm>
          <a:prstGeom prst="roundRect">
            <a:avLst>
              <a:gd name="adj" fmla="val 1500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圆角矩形 88"/>
          <p:cNvSpPr/>
          <p:nvPr/>
        </p:nvSpPr>
        <p:spPr>
          <a:xfrm>
            <a:off x="3662570" y="4012032"/>
            <a:ext cx="931882" cy="388353"/>
          </a:xfrm>
          <a:prstGeom prst="roundRect">
            <a:avLst>
              <a:gd name="adj" fmla="val 15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Controller</a:t>
            </a:r>
          </a:p>
          <a:p>
            <a:pPr algn="ctr" fontAlgn="ctr">
              <a:spcBef>
                <a:spcPts val="0"/>
              </a:spcBef>
              <a:spcAft>
                <a:spcPts val="0"/>
              </a:spcAft>
            </a:pP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(Servlet</a:t>
            </a: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90" name="圆角矩形 89"/>
          <p:cNvSpPr/>
          <p:nvPr/>
        </p:nvSpPr>
        <p:spPr>
          <a:xfrm>
            <a:off x="4546500" y="4885260"/>
            <a:ext cx="1090201" cy="388353"/>
          </a:xfrm>
          <a:prstGeom prst="roundRect">
            <a:avLst>
              <a:gd name="adj" fmla="val 15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Model</a:t>
            </a:r>
          </a:p>
          <a:p>
            <a:pPr algn="ctr" fontAlgn="ctr">
              <a:spcBef>
                <a:spcPts val="0"/>
              </a:spcBef>
              <a:spcAft>
                <a:spcPts val="0"/>
              </a:spcAft>
            </a:pP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(Java Beans)</a:t>
            </a:r>
          </a:p>
        </p:txBody>
      </p:sp>
      <p:sp>
        <p:nvSpPr>
          <p:cNvPr id="91" name="圆角矩形 90"/>
          <p:cNvSpPr/>
          <p:nvPr/>
        </p:nvSpPr>
        <p:spPr>
          <a:xfrm>
            <a:off x="2697672" y="4885260"/>
            <a:ext cx="973521" cy="388353"/>
          </a:xfrm>
          <a:prstGeom prst="roundRect">
            <a:avLst>
              <a:gd name="adj" fmla="val 15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View</a:t>
            </a:r>
          </a:p>
          <a:p>
            <a:pPr algn="ctr" fontAlgn="ctr">
              <a:spcBef>
                <a:spcPts val="0"/>
              </a:spcBef>
              <a:spcAft>
                <a:spcPts val="0"/>
              </a:spcAft>
            </a:pP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(JSP)</a:t>
            </a:r>
          </a:p>
        </p:txBody>
      </p:sp>
      <p:cxnSp>
        <p:nvCxnSpPr>
          <p:cNvPr id="92" name="直接箭头连接符 91"/>
          <p:cNvCxnSpPr/>
          <p:nvPr/>
        </p:nvCxnSpPr>
        <p:spPr bwMode="auto">
          <a:xfrm flipH="1">
            <a:off x="3508817" y="4393089"/>
            <a:ext cx="455840" cy="488680"/>
          </a:xfrm>
          <a:prstGeom prst="straightConnector1">
            <a:avLst/>
          </a:prstGeom>
          <a:noFill/>
          <a:ln w="19050" cap="flat" cmpd="sng" algn="ctr">
            <a:solidFill>
              <a:srgbClr val="EC7061"/>
            </a:solidFill>
            <a:prstDash val="solid"/>
            <a:round/>
            <a:headEnd type="none" w="med" len="med"/>
            <a:tailEnd type="triangle"/>
          </a:ln>
          <a:effectLst/>
        </p:spPr>
      </p:cxnSp>
      <p:cxnSp>
        <p:nvCxnSpPr>
          <p:cNvPr id="93" name="直接箭头连接符 92">
            <a:extLst>
              <a:ext uri="{FF2B5EF4-FFF2-40B4-BE49-F238E27FC236}">
                <a16:creationId xmlns="" xmlns:a16="http://schemas.microsoft.com/office/drawing/2014/main" id="{BA877C97-A666-4A1C-8CE5-234683096791}"/>
              </a:ext>
            </a:extLst>
          </p:cNvPr>
          <p:cNvCxnSpPr>
            <a:cxnSpLocks/>
          </p:cNvCxnSpPr>
          <p:nvPr/>
        </p:nvCxnSpPr>
        <p:spPr>
          <a:xfrm>
            <a:off x="1457377" y="4285764"/>
            <a:ext cx="820636" cy="0"/>
          </a:xfrm>
          <a:prstGeom prst="straightConnector1">
            <a:avLst/>
          </a:prstGeom>
          <a:ln w="444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94" name="直接箭头连接符 93">
            <a:extLst>
              <a:ext uri="{FF2B5EF4-FFF2-40B4-BE49-F238E27FC236}">
                <a16:creationId xmlns="" xmlns:a16="http://schemas.microsoft.com/office/drawing/2014/main" id="{BA877C97-A666-4A1C-8CE5-234683096791}"/>
              </a:ext>
            </a:extLst>
          </p:cNvPr>
          <p:cNvCxnSpPr>
            <a:cxnSpLocks/>
          </p:cNvCxnSpPr>
          <p:nvPr/>
        </p:nvCxnSpPr>
        <p:spPr>
          <a:xfrm flipH="1">
            <a:off x="1530042" y="5079437"/>
            <a:ext cx="747971" cy="1"/>
          </a:xfrm>
          <a:prstGeom prst="straightConnector1">
            <a:avLst/>
          </a:prstGeom>
          <a:ln w="444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95" name="文本框 94"/>
          <p:cNvSpPr txBox="1"/>
          <p:nvPr/>
        </p:nvSpPr>
        <p:spPr>
          <a:xfrm>
            <a:off x="791781" y="4594572"/>
            <a:ext cx="767934" cy="276999"/>
          </a:xfrm>
          <a:prstGeom prst="rect">
            <a:avLst/>
          </a:prstGeom>
          <a:noFill/>
        </p:spPr>
        <p:txBody>
          <a:bodyPr wrap="square" rtlCol="0">
            <a:spAutoFit/>
          </a:bodyPr>
          <a:lstStyle/>
          <a:p>
            <a:pPr fontAlgn="ctr"/>
            <a:r>
              <a:rPr lang="en-US" sz="1200" dirty="0">
                <a:solidFill>
                  <a:srgbClr val="1163AB"/>
                </a:solidFill>
                <a:latin typeface="Huawei Sans" panose="020C0503030203020204" pitchFamily="34" charset="0"/>
              </a:rPr>
              <a:t>Client</a:t>
            </a:r>
          </a:p>
        </p:txBody>
      </p:sp>
      <p:sp>
        <p:nvSpPr>
          <p:cNvPr id="96" name="文本框 95"/>
          <p:cNvSpPr txBox="1"/>
          <p:nvPr/>
        </p:nvSpPr>
        <p:spPr>
          <a:xfrm>
            <a:off x="1373392" y="3892886"/>
            <a:ext cx="1142894" cy="261610"/>
          </a:xfrm>
          <a:prstGeom prst="rect">
            <a:avLst/>
          </a:prstGeom>
          <a:noFill/>
        </p:spPr>
        <p:txBody>
          <a:bodyPr wrap="square" rtlCol="0">
            <a:spAutoFit/>
          </a:bodyPr>
          <a:lstStyle/>
          <a:p>
            <a:pPr algn="ctr" fontAlgn="ctr"/>
            <a:r>
              <a:rPr lang="en-US" sz="1100" dirty="0">
                <a:latin typeface="Huawei Sans" panose="020C0503030203020204" pitchFamily="34" charset="0"/>
              </a:rPr>
              <a:t>Request</a:t>
            </a:r>
          </a:p>
        </p:txBody>
      </p:sp>
      <p:sp>
        <p:nvSpPr>
          <p:cNvPr id="97" name="文本框 96"/>
          <p:cNvSpPr txBox="1"/>
          <p:nvPr/>
        </p:nvSpPr>
        <p:spPr>
          <a:xfrm>
            <a:off x="1373392" y="5155040"/>
            <a:ext cx="1142894" cy="261610"/>
          </a:xfrm>
          <a:prstGeom prst="rect">
            <a:avLst/>
          </a:prstGeom>
          <a:noFill/>
        </p:spPr>
        <p:txBody>
          <a:bodyPr wrap="square" rtlCol="0">
            <a:spAutoFit/>
          </a:bodyPr>
          <a:lstStyle/>
          <a:p>
            <a:pPr algn="ctr" fontAlgn="ctr"/>
            <a:r>
              <a:rPr lang="en-US" sz="1100" dirty="0">
                <a:latin typeface="Huawei Sans" panose="020C0503030203020204" pitchFamily="34" charset="0"/>
              </a:rPr>
              <a:t>Response</a:t>
            </a:r>
          </a:p>
        </p:txBody>
      </p:sp>
      <p:cxnSp>
        <p:nvCxnSpPr>
          <p:cNvPr id="98" name="直接箭头连接符 97"/>
          <p:cNvCxnSpPr/>
          <p:nvPr/>
        </p:nvCxnSpPr>
        <p:spPr bwMode="auto">
          <a:xfrm>
            <a:off x="4203967" y="4407476"/>
            <a:ext cx="523860" cy="474293"/>
          </a:xfrm>
          <a:prstGeom prst="straightConnector1">
            <a:avLst/>
          </a:prstGeom>
          <a:noFill/>
          <a:ln w="19050" cap="flat" cmpd="sng" algn="ctr">
            <a:solidFill>
              <a:srgbClr val="EC7061"/>
            </a:solidFill>
            <a:prstDash val="solid"/>
            <a:round/>
            <a:headEnd type="none" w="med" len="med"/>
            <a:tailEnd type="triangle"/>
          </a:ln>
          <a:effectLst/>
        </p:spPr>
      </p:cxnSp>
      <p:cxnSp>
        <p:nvCxnSpPr>
          <p:cNvPr id="99" name="直接箭头连接符 98"/>
          <p:cNvCxnSpPr/>
          <p:nvPr/>
        </p:nvCxnSpPr>
        <p:spPr>
          <a:xfrm flipH="1">
            <a:off x="3671193" y="4972833"/>
            <a:ext cx="875309"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00" name="圆角矩形 99"/>
          <p:cNvSpPr/>
          <p:nvPr/>
        </p:nvSpPr>
        <p:spPr>
          <a:xfrm>
            <a:off x="651599" y="4118636"/>
            <a:ext cx="884901" cy="1310319"/>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Client</a:t>
            </a:r>
          </a:p>
        </p:txBody>
      </p:sp>
      <p:sp>
        <p:nvSpPr>
          <p:cNvPr id="101" name="文本框 100"/>
          <p:cNvSpPr txBox="1"/>
          <p:nvPr/>
        </p:nvSpPr>
        <p:spPr>
          <a:xfrm>
            <a:off x="4862933" y="3948950"/>
            <a:ext cx="1142894" cy="276999"/>
          </a:xfrm>
          <a:prstGeom prst="rect">
            <a:avLst/>
          </a:prstGeom>
          <a:noFill/>
        </p:spPr>
        <p:txBody>
          <a:bodyPr wrap="square" rtlCol="0">
            <a:spAutoFit/>
          </a:bodyPr>
          <a:lstStyle/>
          <a:p>
            <a:pPr fontAlgn="ctr"/>
            <a:r>
              <a:rPr lang="en-US" sz="1200" dirty="0">
                <a:latin typeface="Huawei Sans" panose="020C0503030203020204" pitchFamily="34" charset="0"/>
              </a:rPr>
              <a:t>Server MVC</a:t>
            </a:r>
          </a:p>
        </p:txBody>
      </p:sp>
      <p:cxnSp>
        <p:nvCxnSpPr>
          <p:cNvPr id="102" name="直接连接符 101"/>
          <p:cNvCxnSpPr/>
          <p:nvPr/>
        </p:nvCxnSpPr>
        <p:spPr>
          <a:xfrm>
            <a:off x="2321497" y="4285764"/>
            <a:ext cx="1329841" cy="0"/>
          </a:xfrm>
          <a:prstGeom prst="line">
            <a:avLst/>
          </a:prstGeom>
          <a:ln w="19050">
            <a:solidFill>
              <a:srgbClr val="EC7061"/>
            </a:solidFill>
            <a:prstDash val="sysDash"/>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stCxn id="91" idx="1"/>
          </p:cNvCxnSpPr>
          <p:nvPr/>
        </p:nvCxnSpPr>
        <p:spPr>
          <a:xfrm flipH="1">
            <a:off x="2289950" y="5079437"/>
            <a:ext cx="407722" cy="3493"/>
          </a:xfrm>
          <a:prstGeom prst="line">
            <a:avLst/>
          </a:prstGeom>
          <a:ln w="19050">
            <a:solidFill>
              <a:srgbClr val="EC7061"/>
            </a:solidFill>
            <a:prstDash val="sysDash"/>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104" name="文本框 103"/>
          <p:cNvSpPr txBox="1"/>
          <p:nvPr/>
        </p:nvSpPr>
        <p:spPr>
          <a:xfrm>
            <a:off x="4467549" y="4456763"/>
            <a:ext cx="576711" cy="261610"/>
          </a:xfrm>
          <a:prstGeom prst="rect">
            <a:avLst/>
          </a:prstGeom>
          <a:noFill/>
        </p:spPr>
        <p:txBody>
          <a:bodyPr wrap="square" rtlCol="0">
            <a:spAutoFit/>
          </a:bodyPr>
          <a:lstStyle/>
          <a:p>
            <a:pPr fontAlgn="ctr"/>
            <a:r>
              <a:rPr lang="en-US" sz="1100" dirty="0">
                <a:solidFill>
                  <a:srgbClr val="EC7061"/>
                </a:solidFill>
                <a:latin typeface="Huawei Sans" panose="020C0503030203020204" pitchFamily="34" charset="0"/>
              </a:rPr>
              <a:t>Data</a:t>
            </a:r>
          </a:p>
        </p:txBody>
      </p:sp>
      <p:sp>
        <p:nvSpPr>
          <p:cNvPr id="105" name="文本框 104"/>
          <p:cNvSpPr txBox="1"/>
          <p:nvPr/>
        </p:nvSpPr>
        <p:spPr>
          <a:xfrm>
            <a:off x="3885057" y="5047394"/>
            <a:ext cx="576711" cy="261610"/>
          </a:xfrm>
          <a:prstGeom prst="rect">
            <a:avLst/>
          </a:prstGeom>
          <a:noFill/>
        </p:spPr>
        <p:txBody>
          <a:bodyPr wrap="square" rtlCol="0">
            <a:spAutoFit/>
          </a:bodyPr>
          <a:lstStyle/>
          <a:p>
            <a:pPr fontAlgn="ctr"/>
            <a:r>
              <a:rPr lang="en-US" sz="1100" dirty="0">
                <a:solidFill>
                  <a:srgbClr val="EC7061"/>
                </a:solidFill>
                <a:latin typeface="Huawei Sans" panose="020C0503030203020204" pitchFamily="34" charset="0"/>
              </a:rPr>
              <a:t>Data</a:t>
            </a:r>
          </a:p>
        </p:txBody>
      </p:sp>
      <p:sp>
        <p:nvSpPr>
          <p:cNvPr id="106" name="文本框 105"/>
          <p:cNvSpPr txBox="1"/>
          <p:nvPr/>
        </p:nvSpPr>
        <p:spPr>
          <a:xfrm>
            <a:off x="2879023" y="4463352"/>
            <a:ext cx="924182" cy="261610"/>
          </a:xfrm>
          <a:prstGeom prst="rect">
            <a:avLst/>
          </a:prstGeom>
          <a:noFill/>
        </p:spPr>
        <p:txBody>
          <a:bodyPr wrap="square" rtlCol="0">
            <a:spAutoFit/>
          </a:bodyPr>
          <a:lstStyle/>
          <a:p>
            <a:pPr fontAlgn="ctr"/>
            <a:r>
              <a:rPr lang="en-US" sz="1100" dirty="0">
                <a:solidFill>
                  <a:srgbClr val="EC7061"/>
                </a:solidFill>
                <a:latin typeface="Huawei Sans" panose="020C0503030203020204" pitchFamily="34" charset="0"/>
              </a:rPr>
              <a:t>Rendering</a:t>
            </a:r>
          </a:p>
        </p:txBody>
      </p:sp>
      <p:sp>
        <p:nvSpPr>
          <p:cNvPr id="114" name="圆角矩形 75"/>
          <p:cNvSpPr/>
          <p:nvPr/>
        </p:nvSpPr>
        <p:spPr>
          <a:xfrm>
            <a:off x="516043" y="3245005"/>
            <a:ext cx="5676451" cy="299166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4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grpSp>
        <p:nvGrpSpPr>
          <p:cNvPr id="117" name="组合 116"/>
          <p:cNvGrpSpPr/>
          <p:nvPr/>
        </p:nvGrpSpPr>
        <p:grpSpPr>
          <a:xfrm>
            <a:off x="6313644" y="3473911"/>
            <a:ext cx="5196304" cy="2586333"/>
            <a:chOff x="2834569" y="2955996"/>
            <a:chExt cx="6900619" cy="3434614"/>
          </a:xfrm>
        </p:grpSpPr>
        <p:grpSp>
          <p:nvGrpSpPr>
            <p:cNvPr id="118" name="组合 117"/>
            <p:cNvGrpSpPr/>
            <p:nvPr/>
          </p:nvGrpSpPr>
          <p:grpSpPr>
            <a:xfrm>
              <a:off x="2914740" y="2955996"/>
              <a:ext cx="6820448" cy="3059817"/>
              <a:chOff x="1462008" y="2717159"/>
              <a:chExt cx="7216841" cy="3407579"/>
            </a:xfrm>
          </p:grpSpPr>
          <p:pic>
            <p:nvPicPr>
              <p:cNvPr id="122" name="图片 121" descr="故障链路.png"/>
              <p:cNvPicPr>
                <a:picLocks noChangeAspect="1"/>
              </p:cNvPicPr>
              <p:nvPr/>
            </p:nvPicPr>
            <p:blipFill>
              <a:blip r:embed="rId3" cstate="print"/>
              <a:stretch>
                <a:fillRect/>
              </a:stretch>
            </p:blipFill>
            <p:spPr>
              <a:xfrm>
                <a:off x="1504981" y="5485774"/>
                <a:ext cx="856888" cy="638964"/>
              </a:xfrm>
              <a:prstGeom prst="rect">
                <a:avLst/>
              </a:prstGeom>
            </p:spPr>
          </p:pic>
          <p:pic>
            <p:nvPicPr>
              <p:cNvPr id="123" name="图片 122" descr="SAN网络-蓝.png"/>
              <p:cNvPicPr>
                <a:picLocks noChangeAspect="1"/>
              </p:cNvPicPr>
              <p:nvPr/>
            </p:nvPicPr>
            <p:blipFill>
              <a:blip r:embed="rId4" cstate="print"/>
              <a:stretch>
                <a:fillRect/>
              </a:stretch>
            </p:blipFill>
            <p:spPr>
              <a:xfrm>
                <a:off x="1721155" y="2717159"/>
                <a:ext cx="424540" cy="695524"/>
              </a:xfrm>
              <a:prstGeom prst="rect">
                <a:avLst/>
              </a:prstGeom>
            </p:spPr>
          </p:pic>
          <p:pic>
            <p:nvPicPr>
              <p:cNvPr id="124" name="图片 123" descr="笔记本电脑.png"/>
              <p:cNvPicPr>
                <a:picLocks noChangeAspect="1"/>
              </p:cNvPicPr>
              <p:nvPr/>
            </p:nvPicPr>
            <p:blipFill>
              <a:blip r:embed="rId5" cstate="print"/>
              <a:stretch>
                <a:fillRect/>
              </a:stretch>
            </p:blipFill>
            <p:spPr>
              <a:xfrm>
                <a:off x="1462008" y="4164693"/>
                <a:ext cx="856537" cy="536983"/>
              </a:xfrm>
              <a:prstGeom prst="rect">
                <a:avLst/>
              </a:prstGeom>
            </p:spPr>
          </p:pic>
          <p:grpSp>
            <p:nvGrpSpPr>
              <p:cNvPr id="125" name="组合 124"/>
              <p:cNvGrpSpPr/>
              <p:nvPr/>
            </p:nvGrpSpPr>
            <p:grpSpPr>
              <a:xfrm>
                <a:off x="3934783" y="3923816"/>
                <a:ext cx="2687897" cy="805712"/>
                <a:chOff x="3418511" y="5248649"/>
                <a:chExt cx="2687897" cy="805712"/>
              </a:xfrm>
            </p:grpSpPr>
            <p:sp>
              <p:nvSpPr>
                <p:cNvPr id="139" name="Freeform 159"/>
                <p:cNvSpPr/>
                <p:nvPr/>
              </p:nvSpPr>
              <p:spPr>
                <a:xfrm flipH="1">
                  <a:off x="3418511" y="5248649"/>
                  <a:ext cx="1541357" cy="8057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文本框 139"/>
                <p:cNvSpPr txBox="1"/>
                <p:nvPr/>
              </p:nvSpPr>
              <p:spPr>
                <a:xfrm>
                  <a:off x="3801379" y="5495103"/>
                  <a:ext cx="2305029" cy="500694"/>
                </a:xfrm>
                <a:prstGeom prst="rect">
                  <a:avLst/>
                </a:prstGeom>
                <a:noFill/>
              </p:spPr>
              <p:txBody>
                <a:bodyPr wrap="square" rtlCol="0">
                  <a:spAutoFit/>
                </a:bodyPr>
                <a:lstStyle/>
                <a:p>
                  <a:pPr fontAlgn="ctr"/>
                  <a:r>
                    <a:rPr lang="en-US" sz="1600" b="1" dirty="0">
                      <a:solidFill>
                        <a:srgbClr val="A6A6A6"/>
                      </a:solidFill>
                      <a:latin typeface="Huawei Sans" panose="020C0503030203020204" pitchFamily="34" charset="0"/>
                      <a:ea typeface="方正兰亭黑简体" panose="02000000000000000000" pitchFamily="2" charset="-122"/>
                      <a:sym typeface="Huawei Sans" panose="020C0503030203020204" pitchFamily="34" charset="0"/>
                    </a:rPr>
                    <a:t>API</a:t>
                  </a:r>
                </a:p>
              </p:txBody>
            </p:sp>
          </p:grpSp>
          <p:cxnSp>
            <p:nvCxnSpPr>
              <p:cNvPr id="126" name="直接箭头连接符 125"/>
              <p:cNvCxnSpPr>
                <a:stCxn id="123" idx="3"/>
              </p:cNvCxnSpPr>
              <p:nvPr/>
            </p:nvCxnSpPr>
            <p:spPr>
              <a:xfrm>
                <a:off x="2145695" y="3064921"/>
                <a:ext cx="1627652" cy="1048781"/>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27" name="直接箭头连接符 126"/>
              <p:cNvCxnSpPr>
                <a:stCxn id="124" idx="3"/>
              </p:cNvCxnSpPr>
              <p:nvPr/>
            </p:nvCxnSpPr>
            <p:spPr>
              <a:xfrm flipV="1">
                <a:off x="2318545" y="4433184"/>
                <a:ext cx="1454802" cy="1"/>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28" name="直接箭头连接符 127"/>
              <p:cNvCxnSpPr>
                <a:stCxn id="122" idx="3"/>
              </p:cNvCxnSpPr>
              <p:nvPr/>
            </p:nvCxnSpPr>
            <p:spPr>
              <a:xfrm flipV="1">
                <a:off x="2361869" y="4701676"/>
                <a:ext cx="1411478" cy="110358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29" name="直接箭头连接符 128"/>
              <p:cNvCxnSpPr/>
              <p:nvPr/>
            </p:nvCxnSpPr>
            <p:spPr>
              <a:xfrm>
                <a:off x="5577616" y="4167749"/>
                <a:ext cx="1397952" cy="13436"/>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30" name="矩形 129"/>
              <p:cNvSpPr/>
              <p:nvPr/>
            </p:nvSpPr>
            <p:spPr>
              <a:xfrm>
                <a:off x="7209801" y="3836349"/>
                <a:ext cx="1469048" cy="88181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Server</a:t>
                </a:r>
              </a:p>
            </p:txBody>
          </p:sp>
          <p:sp>
            <p:nvSpPr>
              <p:cNvPr id="131" name="文本框 130"/>
              <p:cNvSpPr txBox="1"/>
              <p:nvPr/>
            </p:nvSpPr>
            <p:spPr>
              <a:xfrm>
                <a:off x="2959520" y="3174687"/>
                <a:ext cx="1537529" cy="386900"/>
              </a:xfrm>
              <a:prstGeom prst="rect">
                <a:avLst/>
              </a:prstGeom>
              <a:noFill/>
            </p:spPr>
            <p:txBody>
              <a:bodyPr wrap="square" rtlCol="0">
                <a:spAutoFit/>
              </a:bodyPr>
              <a:lstStyle/>
              <a:p>
                <a:pPr fontAlgn="ctr"/>
                <a:r>
                  <a:rPr lang="en-US" sz="1100" dirty="0">
                    <a:solidFill>
                      <a:srgbClr val="EC7061"/>
                    </a:solidFill>
                    <a:latin typeface="Huawei Sans" panose="020C0503030203020204" pitchFamily="34" charset="0"/>
                  </a:rPr>
                  <a:t>Request</a:t>
                </a:r>
              </a:p>
            </p:txBody>
          </p:sp>
          <p:sp>
            <p:nvSpPr>
              <p:cNvPr id="132" name="文本框 131"/>
              <p:cNvSpPr txBox="1"/>
              <p:nvPr/>
            </p:nvSpPr>
            <p:spPr>
              <a:xfrm>
                <a:off x="5916053" y="3767640"/>
                <a:ext cx="1537529" cy="386900"/>
              </a:xfrm>
              <a:prstGeom prst="rect">
                <a:avLst/>
              </a:prstGeom>
              <a:noFill/>
            </p:spPr>
            <p:txBody>
              <a:bodyPr wrap="square" rtlCol="0">
                <a:spAutoFit/>
              </a:bodyPr>
              <a:lstStyle/>
              <a:p>
                <a:pPr fontAlgn="ctr"/>
                <a:r>
                  <a:rPr lang="en-US" sz="1100" dirty="0">
                    <a:solidFill>
                      <a:srgbClr val="EC7061"/>
                    </a:solidFill>
                    <a:latin typeface="Huawei Sans" panose="020C0503030203020204" pitchFamily="34" charset="0"/>
                  </a:rPr>
                  <a:t>Request</a:t>
                </a:r>
              </a:p>
            </p:txBody>
          </p:sp>
          <p:cxnSp>
            <p:nvCxnSpPr>
              <p:cNvPr id="133" name="直接箭头连接符 132"/>
              <p:cNvCxnSpPr/>
              <p:nvPr/>
            </p:nvCxnSpPr>
            <p:spPr>
              <a:xfrm flipH="1" flipV="1">
                <a:off x="5579580" y="4365717"/>
                <a:ext cx="1395988" cy="11575"/>
              </a:xfrm>
              <a:prstGeom prst="straightConnector1">
                <a:avLst/>
              </a:prstGeom>
              <a:ln w="19050">
                <a:solidFill>
                  <a:srgbClr val="00B0F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4" name="直接箭头连接符 133"/>
              <p:cNvCxnSpPr/>
              <p:nvPr/>
            </p:nvCxnSpPr>
            <p:spPr>
              <a:xfrm flipH="1" flipV="1">
                <a:off x="2145695" y="3257612"/>
                <a:ext cx="1477181" cy="946533"/>
              </a:xfrm>
              <a:prstGeom prst="straightConnector1">
                <a:avLst/>
              </a:prstGeom>
              <a:ln w="19050">
                <a:solidFill>
                  <a:srgbClr val="00B0F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5" name="直接箭头连接符 134"/>
              <p:cNvCxnSpPr/>
              <p:nvPr/>
            </p:nvCxnSpPr>
            <p:spPr>
              <a:xfrm flipH="1">
                <a:off x="2341076" y="4597211"/>
                <a:ext cx="1409739" cy="0"/>
              </a:xfrm>
              <a:prstGeom prst="straightConnector1">
                <a:avLst/>
              </a:prstGeom>
              <a:ln w="19050">
                <a:solidFill>
                  <a:srgbClr val="00B0F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6" name="直接箭头连接符 135"/>
              <p:cNvCxnSpPr/>
              <p:nvPr/>
            </p:nvCxnSpPr>
            <p:spPr>
              <a:xfrm flipH="1">
                <a:off x="2403922" y="4927206"/>
                <a:ext cx="1366415" cy="1117135"/>
              </a:xfrm>
              <a:prstGeom prst="straightConnector1">
                <a:avLst/>
              </a:prstGeom>
              <a:ln w="19050">
                <a:solidFill>
                  <a:srgbClr val="00B0F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37" name="文本框 136"/>
              <p:cNvSpPr txBox="1"/>
              <p:nvPr/>
            </p:nvSpPr>
            <p:spPr>
              <a:xfrm>
                <a:off x="2450538" y="3967838"/>
                <a:ext cx="1537529" cy="386900"/>
              </a:xfrm>
              <a:prstGeom prst="rect">
                <a:avLst/>
              </a:prstGeom>
              <a:noFill/>
            </p:spPr>
            <p:txBody>
              <a:bodyPr wrap="square" rtlCol="0">
                <a:spAutoFit/>
              </a:bodyPr>
              <a:lstStyle/>
              <a:p>
                <a:pPr fontAlgn="ctr"/>
                <a:r>
                  <a:rPr lang="en-US" sz="1100" dirty="0">
                    <a:solidFill>
                      <a:srgbClr val="00B0F0"/>
                    </a:solidFill>
                    <a:latin typeface="Huawei Sans" panose="020C0503030203020204" pitchFamily="34" charset="0"/>
                  </a:rPr>
                  <a:t>Response</a:t>
                </a:r>
              </a:p>
            </p:txBody>
          </p:sp>
          <p:sp>
            <p:nvSpPr>
              <p:cNvPr id="138" name="文本框 137"/>
              <p:cNvSpPr txBox="1"/>
              <p:nvPr/>
            </p:nvSpPr>
            <p:spPr>
              <a:xfrm>
                <a:off x="5916542" y="4377497"/>
                <a:ext cx="1537529" cy="386900"/>
              </a:xfrm>
              <a:prstGeom prst="rect">
                <a:avLst/>
              </a:prstGeom>
              <a:noFill/>
            </p:spPr>
            <p:txBody>
              <a:bodyPr wrap="square" rtlCol="0">
                <a:spAutoFit/>
              </a:bodyPr>
              <a:lstStyle/>
              <a:p>
                <a:pPr fontAlgn="ctr"/>
                <a:r>
                  <a:rPr lang="en-US" sz="1100" dirty="0">
                    <a:solidFill>
                      <a:srgbClr val="00B0F0"/>
                    </a:solidFill>
                    <a:latin typeface="Huawei Sans" panose="020C0503030203020204" pitchFamily="34" charset="0"/>
                  </a:rPr>
                  <a:t>Response</a:t>
                </a:r>
              </a:p>
            </p:txBody>
          </p:sp>
        </p:grpSp>
        <p:sp>
          <p:nvSpPr>
            <p:cNvPr id="119" name="文本框 118">
              <a:extLst>
                <a:ext uri="{FF2B5EF4-FFF2-40B4-BE49-F238E27FC236}">
                  <a16:creationId xmlns="" xmlns:a16="http://schemas.microsoft.com/office/drawing/2014/main" id="{4BB50338-4F2F-4CA1-9CF3-9E6DB92F39E5}"/>
                </a:ext>
              </a:extLst>
            </p:cNvPr>
            <p:cNvSpPr txBox="1"/>
            <p:nvPr/>
          </p:nvSpPr>
          <p:spPr>
            <a:xfrm>
              <a:off x="3103315" y="4767766"/>
              <a:ext cx="2148380" cy="347414"/>
            </a:xfrm>
            <a:prstGeom prst="rect">
              <a:avLst/>
            </a:prstGeom>
            <a:noFill/>
          </p:spPr>
          <p:txBody>
            <a:bodyPr wrap="square" rtlCol="0">
              <a:spAutoFit/>
            </a:bodyPr>
            <a:lstStyle/>
            <a:p>
              <a:pPr fontAlgn="ctr"/>
              <a:r>
                <a:rPr lang="en-US" sz="1100" dirty="0">
                  <a:solidFill>
                    <a:srgbClr val="1163AB"/>
                  </a:solidFill>
                  <a:latin typeface="Huawei Sans" panose="020C0503030203020204" pitchFamily="34" charset="0"/>
                </a:rPr>
                <a:t>PC</a:t>
              </a:r>
            </a:p>
          </p:txBody>
        </p:sp>
        <p:sp>
          <p:nvSpPr>
            <p:cNvPr id="120" name="文本框 119">
              <a:extLst>
                <a:ext uri="{FF2B5EF4-FFF2-40B4-BE49-F238E27FC236}">
                  <a16:creationId xmlns="" xmlns:a16="http://schemas.microsoft.com/office/drawing/2014/main" id="{4BB50338-4F2F-4CA1-9CF3-9E6DB92F39E5}"/>
                </a:ext>
              </a:extLst>
            </p:cNvPr>
            <p:cNvSpPr txBox="1"/>
            <p:nvPr/>
          </p:nvSpPr>
          <p:spPr>
            <a:xfrm>
              <a:off x="2834569" y="6043196"/>
              <a:ext cx="2148380" cy="347414"/>
            </a:xfrm>
            <a:prstGeom prst="rect">
              <a:avLst/>
            </a:prstGeom>
            <a:noFill/>
          </p:spPr>
          <p:txBody>
            <a:bodyPr wrap="square" rtlCol="0">
              <a:spAutoFit/>
            </a:bodyPr>
            <a:lstStyle/>
            <a:p>
              <a:pPr fontAlgn="ctr"/>
              <a:r>
                <a:rPr lang="en-US" sz="1100" dirty="0">
                  <a:solidFill>
                    <a:srgbClr val="1163AB"/>
                  </a:solidFill>
                  <a:latin typeface="Huawei Sans" panose="020C0503030203020204" pitchFamily="34" charset="0"/>
                </a:rPr>
                <a:t>Android</a:t>
              </a:r>
            </a:p>
          </p:txBody>
        </p:sp>
        <p:sp>
          <p:nvSpPr>
            <p:cNvPr id="121" name="文本框 120">
              <a:extLst>
                <a:ext uri="{FF2B5EF4-FFF2-40B4-BE49-F238E27FC236}">
                  <a16:creationId xmlns="" xmlns:a16="http://schemas.microsoft.com/office/drawing/2014/main" id="{4BB50338-4F2F-4CA1-9CF3-9E6DB92F39E5}"/>
                </a:ext>
              </a:extLst>
            </p:cNvPr>
            <p:cNvSpPr txBox="1"/>
            <p:nvPr/>
          </p:nvSpPr>
          <p:spPr>
            <a:xfrm>
              <a:off x="3052592" y="3578308"/>
              <a:ext cx="2148380" cy="347414"/>
            </a:xfrm>
            <a:prstGeom prst="rect">
              <a:avLst/>
            </a:prstGeom>
            <a:noFill/>
          </p:spPr>
          <p:txBody>
            <a:bodyPr wrap="square" rtlCol="0">
              <a:spAutoFit/>
            </a:bodyPr>
            <a:lstStyle/>
            <a:p>
              <a:pPr fontAlgn="ctr"/>
              <a:r>
                <a:rPr lang="en-US" sz="1100" dirty="0">
                  <a:solidFill>
                    <a:srgbClr val="1163AB"/>
                  </a:solidFill>
                  <a:latin typeface="Huawei Sans" panose="020C0503030203020204" pitchFamily="34" charset="0"/>
                </a:rPr>
                <a:t>iOS</a:t>
              </a:r>
            </a:p>
          </p:txBody>
        </p:sp>
      </p:grpSp>
      <p:sp>
        <p:nvSpPr>
          <p:cNvPr id="141" name="圆角矩形 75"/>
          <p:cNvSpPr/>
          <p:nvPr/>
        </p:nvSpPr>
        <p:spPr>
          <a:xfrm>
            <a:off x="6265336" y="3245005"/>
            <a:ext cx="5470936" cy="299166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4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16682891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t>Interface Evolution: Separation Between Frontend and Backend (2)</a:t>
            </a:r>
            <a:endParaRPr lang="en-US" dirty="0"/>
          </a:p>
        </p:txBody>
      </p:sp>
      <p:sp>
        <p:nvSpPr>
          <p:cNvPr id="138" name="矩形 137"/>
          <p:cNvSpPr/>
          <p:nvPr/>
        </p:nvSpPr>
        <p:spPr>
          <a:xfrm>
            <a:off x="443204" y="1237241"/>
            <a:ext cx="11204808" cy="978729"/>
          </a:xfrm>
          <a:prstGeom prst="rect">
            <a:avLst/>
          </a:prstGeom>
        </p:spPr>
        <p:txBody>
          <a:bodyPr wrap="square">
            <a:spAutoFit/>
          </a:bodyPr>
          <a:lstStyle/>
          <a:p>
            <a:pPr marL="285750" indent="-285750" fontAlgn="ctr">
              <a:lnSpc>
                <a:spcPct val="120000"/>
              </a:lnSpc>
              <a:buFont typeface="Arial" panose="020B0604020202020204" pitchFamily="34" charset="0"/>
              <a:buChar char="•"/>
            </a:pPr>
            <a:r>
              <a:rPr lang="en-US" sz="1600" dirty="0">
                <a:latin typeface="Huawei Sans" panose="020C0503030203020204" pitchFamily="34" charset="0"/>
              </a:rPr>
              <a:t>In early web projects, rendering is generally performed on the server. A client directly obtains and interacts with the rendered view on the server.</a:t>
            </a:r>
            <a:br>
              <a:rPr lang="en-US" sz="1600" dirty="0">
                <a:latin typeface="Huawei Sans" panose="020C0503030203020204" pitchFamily="34" charset="0"/>
              </a:rPr>
            </a:br>
            <a:endParaRPr lang="en-US" sz="1600" dirty="0">
              <a:latin typeface="Huawei Sans" panose="020C0503030203020204" pitchFamily="34" charset="0"/>
            </a:endParaRPr>
          </a:p>
        </p:txBody>
      </p:sp>
      <p:sp>
        <p:nvSpPr>
          <p:cNvPr id="101" name="圆角矩形 100"/>
          <p:cNvSpPr/>
          <p:nvPr/>
        </p:nvSpPr>
        <p:spPr>
          <a:xfrm>
            <a:off x="4158435" y="2122930"/>
            <a:ext cx="4874601" cy="2184212"/>
          </a:xfrm>
          <a:prstGeom prst="roundRect">
            <a:avLst>
              <a:gd name="adj" fmla="val 1500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圆角矩形 17"/>
          <p:cNvSpPr/>
          <p:nvPr/>
        </p:nvSpPr>
        <p:spPr>
          <a:xfrm>
            <a:off x="6136185" y="2266272"/>
            <a:ext cx="1150788" cy="555185"/>
          </a:xfrm>
          <a:prstGeom prst="roundRect">
            <a:avLst>
              <a:gd name="adj" fmla="val 15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Controller</a:t>
            </a:r>
          </a:p>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(Sevlet)</a:t>
            </a:r>
          </a:p>
        </p:txBody>
      </p:sp>
      <p:sp>
        <p:nvSpPr>
          <p:cNvPr id="20" name="圆角矩形 19"/>
          <p:cNvSpPr/>
          <p:nvPr/>
        </p:nvSpPr>
        <p:spPr>
          <a:xfrm>
            <a:off x="7399841" y="3514628"/>
            <a:ext cx="1227898" cy="555185"/>
          </a:xfrm>
          <a:prstGeom prst="roundRect">
            <a:avLst>
              <a:gd name="adj" fmla="val 15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Model</a:t>
            </a:r>
          </a:p>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(Java Beans)</a:t>
            </a:r>
          </a:p>
        </p:txBody>
      </p:sp>
      <p:sp>
        <p:nvSpPr>
          <p:cNvPr id="21" name="圆角矩形 20"/>
          <p:cNvSpPr/>
          <p:nvPr/>
        </p:nvSpPr>
        <p:spPr>
          <a:xfrm>
            <a:off x="4756781" y="3514628"/>
            <a:ext cx="1202208" cy="555185"/>
          </a:xfrm>
          <a:prstGeom prst="roundRect">
            <a:avLst>
              <a:gd name="adj" fmla="val 15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View</a:t>
            </a:r>
          </a:p>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(JSP)</a:t>
            </a:r>
          </a:p>
        </p:txBody>
      </p:sp>
      <p:cxnSp>
        <p:nvCxnSpPr>
          <p:cNvPr id="23" name="直接箭头连接符 22"/>
          <p:cNvCxnSpPr>
            <a:stCxn id="18" idx="2"/>
          </p:cNvCxnSpPr>
          <p:nvPr/>
        </p:nvCxnSpPr>
        <p:spPr bwMode="auto">
          <a:xfrm flipH="1">
            <a:off x="5916379" y="2821457"/>
            <a:ext cx="795200" cy="688179"/>
          </a:xfrm>
          <a:prstGeom prst="straightConnector1">
            <a:avLst/>
          </a:prstGeom>
          <a:noFill/>
          <a:ln w="31750" cap="flat" cmpd="sng" algn="ctr">
            <a:solidFill>
              <a:srgbClr val="EC7061"/>
            </a:solidFill>
            <a:prstDash val="solid"/>
            <a:round/>
            <a:headEnd type="none" w="med" len="med"/>
            <a:tailEnd type="triangle"/>
          </a:ln>
          <a:effectLst/>
        </p:spPr>
      </p:cxnSp>
      <p:cxnSp>
        <p:nvCxnSpPr>
          <p:cNvPr id="45" name="直接箭头连接符 44">
            <a:extLst>
              <a:ext uri="{FF2B5EF4-FFF2-40B4-BE49-F238E27FC236}">
                <a16:creationId xmlns="" xmlns:a16="http://schemas.microsoft.com/office/drawing/2014/main" id="{BA877C97-A666-4A1C-8CE5-234683096791}"/>
              </a:ext>
            </a:extLst>
          </p:cNvPr>
          <p:cNvCxnSpPr>
            <a:cxnSpLocks/>
          </p:cNvCxnSpPr>
          <p:nvPr/>
        </p:nvCxnSpPr>
        <p:spPr>
          <a:xfrm>
            <a:off x="2330064" y="2657596"/>
            <a:ext cx="1823959" cy="0"/>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a:extLst>
              <a:ext uri="{FF2B5EF4-FFF2-40B4-BE49-F238E27FC236}">
                <a16:creationId xmlns="" xmlns:a16="http://schemas.microsoft.com/office/drawing/2014/main" id="{BA877C97-A666-4A1C-8CE5-234683096791}"/>
              </a:ext>
            </a:extLst>
          </p:cNvPr>
          <p:cNvCxnSpPr>
            <a:cxnSpLocks/>
          </p:cNvCxnSpPr>
          <p:nvPr/>
        </p:nvCxnSpPr>
        <p:spPr>
          <a:xfrm flipH="1">
            <a:off x="2497710" y="3792220"/>
            <a:ext cx="1660725" cy="1"/>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1378536" y="3099063"/>
            <a:ext cx="1097829" cy="276999"/>
          </a:xfrm>
          <a:prstGeom prst="rect">
            <a:avLst/>
          </a:prstGeom>
          <a:noFill/>
        </p:spPr>
        <p:txBody>
          <a:bodyPr wrap="square" rtlCol="0">
            <a:spAutoFit/>
          </a:bodyPr>
          <a:lstStyle/>
          <a:p>
            <a:pPr fontAlgn="ctr"/>
            <a:r>
              <a:rPr lang="en-US" sz="1200" dirty="0">
                <a:solidFill>
                  <a:srgbClr val="1163AB"/>
                </a:solidFill>
                <a:latin typeface="Huawei Sans" panose="020C0503030203020204" pitchFamily="34" charset="0"/>
              </a:rPr>
              <a:t>Client</a:t>
            </a:r>
          </a:p>
        </p:txBody>
      </p:sp>
      <p:sp>
        <p:nvSpPr>
          <p:cNvPr id="49" name="文本框 48"/>
          <p:cNvSpPr txBox="1"/>
          <p:nvPr/>
        </p:nvSpPr>
        <p:spPr>
          <a:xfrm>
            <a:off x="2888463" y="2305194"/>
            <a:ext cx="1633866" cy="276999"/>
          </a:xfrm>
          <a:prstGeom prst="rect">
            <a:avLst/>
          </a:prstGeom>
          <a:noFill/>
        </p:spPr>
        <p:txBody>
          <a:bodyPr wrap="square" rtlCol="0">
            <a:spAutoFit/>
          </a:bodyPr>
          <a:lstStyle/>
          <a:p>
            <a:pPr fontAlgn="ctr"/>
            <a:r>
              <a:rPr lang="en-US" sz="1200" dirty="0">
                <a:latin typeface="Huawei Sans" panose="020C0503030203020204" pitchFamily="34" charset="0"/>
              </a:rPr>
              <a:t>Request</a:t>
            </a:r>
          </a:p>
        </p:txBody>
      </p:sp>
      <p:sp>
        <p:nvSpPr>
          <p:cNvPr id="50" name="文本框 49"/>
          <p:cNvSpPr txBox="1"/>
          <p:nvPr/>
        </p:nvSpPr>
        <p:spPr>
          <a:xfrm>
            <a:off x="2929404" y="3900301"/>
            <a:ext cx="1633866" cy="276999"/>
          </a:xfrm>
          <a:prstGeom prst="rect">
            <a:avLst/>
          </a:prstGeom>
          <a:noFill/>
        </p:spPr>
        <p:txBody>
          <a:bodyPr wrap="square" rtlCol="0">
            <a:spAutoFit/>
          </a:bodyPr>
          <a:lstStyle/>
          <a:p>
            <a:pPr fontAlgn="ctr"/>
            <a:r>
              <a:rPr lang="en-US" sz="1200" dirty="0">
                <a:latin typeface="Huawei Sans" panose="020C0503030203020204" pitchFamily="34" charset="0"/>
              </a:rPr>
              <a:t>Response</a:t>
            </a:r>
          </a:p>
        </p:txBody>
      </p:sp>
      <p:cxnSp>
        <p:nvCxnSpPr>
          <p:cNvPr id="57" name="直接箭头连接符 56"/>
          <p:cNvCxnSpPr/>
          <p:nvPr/>
        </p:nvCxnSpPr>
        <p:spPr bwMode="auto">
          <a:xfrm>
            <a:off x="6719488" y="2831593"/>
            <a:ext cx="748904" cy="678043"/>
          </a:xfrm>
          <a:prstGeom prst="straightConnector1">
            <a:avLst/>
          </a:prstGeom>
          <a:noFill/>
          <a:ln w="31750" cap="flat" cmpd="sng" algn="ctr">
            <a:solidFill>
              <a:srgbClr val="EC7061"/>
            </a:solidFill>
            <a:prstDash val="solid"/>
            <a:round/>
            <a:headEnd type="none" w="med" len="med"/>
            <a:tailEnd type="triangle"/>
          </a:ln>
          <a:effectLst/>
        </p:spPr>
      </p:cxnSp>
      <p:cxnSp>
        <p:nvCxnSpPr>
          <p:cNvPr id="76" name="直接箭头连接符 75"/>
          <p:cNvCxnSpPr/>
          <p:nvPr/>
        </p:nvCxnSpPr>
        <p:spPr>
          <a:xfrm flipH="1">
            <a:off x="5958990" y="3639821"/>
            <a:ext cx="1440851" cy="0"/>
          </a:xfrm>
          <a:prstGeom prst="straightConnector1">
            <a:avLst/>
          </a:prstGeom>
          <a:ln w="317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96" name="圆角矩形 95"/>
          <p:cNvSpPr/>
          <p:nvPr/>
        </p:nvSpPr>
        <p:spPr>
          <a:xfrm>
            <a:off x="1178134" y="2418672"/>
            <a:ext cx="1298231" cy="1873216"/>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Client</a:t>
            </a:r>
          </a:p>
        </p:txBody>
      </p:sp>
      <p:sp>
        <p:nvSpPr>
          <p:cNvPr id="102" name="文本框 101"/>
          <p:cNvSpPr txBox="1"/>
          <p:nvPr/>
        </p:nvSpPr>
        <p:spPr>
          <a:xfrm>
            <a:off x="7669261" y="2176091"/>
            <a:ext cx="1633866" cy="307777"/>
          </a:xfrm>
          <a:prstGeom prst="rect">
            <a:avLst/>
          </a:prstGeom>
          <a:noFill/>
        </p:spPr>
        <p:txBody>
          <a:bodyPr wrap="square" rtlCol="0">
            <a:spAutoFit/>
          </a:bodyPr>
          <a:lstStyle/>
          <a:p>
            <a:pPr fontAlgn="ctr"/>
            <a:r>
              <a:rPr lang="en-US" sz="1400" dirty="0">
                <a:latin typeface="Huawei Sans" panose="020C0503030203020204" pitchFamily="34" charset="0"/>
              </a:rPr>
              <a:t>Server MVC</a:t>
            </a:r>
          </a:p>
        </p:txBody>
      </p:sp>
      <p:cxnSp>
        <p:nvCxnSpPr>
          <p:cNvPr id="107" name="直接连接符 106"/>
          <p:cNvCxnSpPr/>
          <p:nvPr/>
        </p:nvCxnSpPr>
        <p:spPr>
          <a:xfrm>
            <a:off x="4219004" y="2657596"/>
            <a:ext cx="1901124" cy="0"/>
          </a:xfrm>
          <a:prstGeom prst="line">
            <a:avLst/>
          </a:prstGeom>
          <a:ln w="31750">
            <a:solidFill>
              <a:srgbClr val="EC7061"/>
            </a:solidFill>
            <a:prstDash val="sysDash"/>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stCxn id="21" idx="1"/>
          </p:cNvCxnSpPr>
          <p:nvPr/>
        </p:nvCxnSpPr>
        <p:spPr>
          <a:xfrm flipH="1">
            <a:off x="4173904" y="3792221"/>
            <a:ext cx="582877" cy="4993"/>
          </a:xfrm>
          <a:prstGeom prst="line">
            <a:avLst/>
          </a:prstGeom>
          <a:ln w="31750">
            <a:solidFill>
              <a:srgbClr val="EC7061"/>
            </a:solidFill>
            <a:prstDash val="sysDash"/>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140" name="文本框 139"/>
          <p:cNvSpPr txBox="1"/>
          <p:nvPr/>
        </p:nvSpPr>
        <p:spPr>
          <a:xfrm>
            <a:off x="7286973" y="2927976"/>
            <a:ext cx="824459" cy="276999"/>
          </a:xfrm>
          <a:prstGeom prst="rect">
            <a:avLst/>
          </a:prstGeom>
          <a:noFill/>
        </p:spPr>
        <p:txBody>
          <a:bodyPr wrap="square" rtlCol="0">
            <a:spAutoFit/>
          </a:bodyPr>
          <a:lstStyle/>
          <a:p>
            <a:pPr fontAlgn="ctr"/>
            <a:r>
              <a:rPr lang="en-US" sz="1200" dirty="0">
                <a:solidFill>
                  <a:srgbClr val="EC7061"/>
                </a:solidFill>
                <a:latin typeface="Huawei Sans" panose="020C0503030203020204" pitchFamily="34" charset="0"/>
              </a:rPr>
              <a:t>Data</a:t>
            </a:r>
          </a:p>
        </p:txBody>
      </p:sp>
      <p:sp>
        <p:nvSpPr>
          <p:cNvPr id="141" name="文本框 140"/>
          <p:cNvSpPr txBox="1"/>
          <p:nvPr/>
        </p:nvSpPr>
        <p:spPr>
          <a:xfrm>
            <a:off x="6454249" y="3746412"/>
            <a:ext cx="824459" cy="276999"/>
          </a:xfrm>
          <a:prstGeom prst="rect">
            <a:avLst/>
          </a:prstGeom>
          <a:noFill/>
        </p:spPr>
        <p:txBody>
          <a:bodyPr wrap="square" rtlCol="0">
            <a:spAutoFit/>
          </a:bodyPr>
          <a:lstStyle/>
          <a:p>
            <a:pPr fontAlgn="ctr"/>
            <a:r>
              <a:rPr lang="en-US" sz="1200" dirty="0">
                <a:solidFill>
                  <a:srgbClr val="EC7061"/>
                </a:solidFill>
                <a:latin typeface="Huawei Sans" panose="020C0503030203020204" pitchFamily="34" charset="0"/>
              </a:rPr>
              <a:t>Data</a:t>
            </a:r>
          </a:p>
        </p:txBody>
      </p:sp>
      <p:sp>
        <p:nvSpPr>
          <p:cNvPr id="142" name="文本框 141"/>
          <p:cNvSpPr txBox="1"/>
          <p:nvPr/>
        </p:nvSpPr>
        <p:spPr>
          <a:xfrm>
            <a:off x="5235968" y="2927976"/>
            <a:ext cx="1162619" cy="276999"/>
          </a:xfrm>
          <a:prstGeom prst="rect">
            <a:avLst/>
          </a:prstGeom>
          <a:noFill/>
        </p:spPr>
        <p:txBody>
          <a:bodyPr wrap="square" rtlCol="0">
            <a:spAutoFit/>
          </a:bodyPr>
          <a:lstStyle/>
          <a:p>
            <a:pPr fontAlgn="ctr"/>
            <a:r>
              <a:rPr lang="en-US" sz="1200" dirty="0">
                <a:solidFill>
                  <a:srgbClr val="EC7061"/>
                </a:solidFill>
                <a:latin typeface="Huawei Sans" panose="020C0503030203020204" pitchFamily="34" charset="0"/>
              </a:rPr>
              <a:t>Rendering</a:t>
            </a:r>
          </a:p>
        </p:txBody>
      </p:sp>
      <p:sp>
        <p:nvSpPr>
          <p:cNvPr id="147" name="圆角矩形 146"/>
          <p:cNvSpPr/>
          <p:nvPr/>
        </p:nvSpPr>
        <p:spPr>
          <a:xfrm>
            <a:off x="1178134" y="4802554"/>
            <a:ext cx="4738245" cy="1124212"/>
          </a:xfrm>
          <a:prstGeom prst="roundRect">
            <a:avLst>
              <a:gd name="adj" fmla="val 15000"/>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72000" tIns="0" rIns="72000" bIns="0" numCol="1" spcCol="0" rtlCol="0" fromWordArt="0" anchor="ctr" anchorCtr="0" forceAA="0" compatLnSpc="1">
            <a:prstTxWarp prst="textNoShape">
              <a:avLst/>
            </a:prstTxWarp>
            <a:noAutofit/>
          </a:bodyPr>
          <a:lstStyle/>
          <a:p>
            <a:pPr fontAlgn="ctr"/>
            <a:r>
              <a:rPr lang="en-US" sz="1400" b="1" dirty="0">
                <a:solidFill>
                  <a:srgbClr val="00B0F0"/>
                </a:solidFill>
                <a:latin typeface="Huawei Sans" panose="020C0503030203020204" pitchFamily="34" charset="0"/>
              </a:rPr>
              <a:t>Advantage</a:t>
            </a:r>
            <a:r>
              <a:rPr lang="en-US" sz="1400" dirty="0">
                <a:solidFill>
                  <a:srgbClr val="00B0F0"/>
                </a:solidFill>
                <a:latin typeface="Huawei Sans" panose="020C0503030203020204" pitchFamily="34" charset="0"/>
              </a:rPr>
              <a:t>: The entire page is sent back with only one request, featuring a high loading speed.</a:t>
            </a:r>
          </a:p>
        </p:txBody>
      </p:sp>
      <p:sp>
        <p:nvSpPr>
          <p:cNvPr id="148" name="圆角矩形 147"/>
          <p:cNvSpPr/>
          <p:nvPr/>
        </p:nvSpPr>
        <p:spPr>
          <a:xfrm>
            <a:off x="6313979" y="4802553"/>
            <a:ext cx="4909438" cy="1124213"/>
          </a:xfrm>
          <a:prstGeom prst="roundRect">
            <a:avLst>
              <a:gd name="adj" fmla="val 15000"/>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72000" tIns="0" rIns="72000" bIns="0" numCol="1" spcCol="0" rtlCol="0" fromWordArt="0" anchor="ctr" anchorCtr="0" forceAA="0" compatLnSpc="1">
            <a:prstTxWarp prst="textNoShape">
              <a:avLst/>
            </a:prstTxWarp>
            <a:noAutofit/>
          </a:bodyPr>
          <a:lstStyle/>
          <a:p>
            <a:pPr fontAlgn="ctr"/>
            <a:r>
              <a:rPr lang="en-US" sz="1400" b="1" dirty="0">
                <a:solidFill>
                  <a:srgbClr val="EC7061"/>
                </a:solidFill>
                <a:latin typeface="Huawei Sans" panose="020C0503030203020204" pitchFamily="34" charset="0"/>
              </a:rPr>
              <a:t>Disadvantage</a:t>
            </a:r>
            <a:r>
              <a:rPr lang="en-US" sz="1400" dirty="0">
                <a:solidFill>
                  <a:srgbClr val="EC7061"/>
                </a:solidFill>
                <a:latin typeface="Huawei Sans" panose="020C0503030203020204" pitchFamily="34" charset="0"/>
              </a:rPr>
              <a:t>: Components are closely associated with each other. If a view is modified on the frontend, the logical modules of the backend must be modified accordingly.</a:t>
            </a:r>
          </a:p>
        </p:txBody>
      </p:sp>
    </p:spTree>
    <p:extLst>
      <p:ext uri="{BB962C8B-B14F-4D97-AF65-F5344CB8AC3E}">
        <p14:creationId xmlns:p14="http://schemas.microsoft.com/office/powerpoint/2010/main" val="40699820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t>API Evolution: Separation Between Frontend and Backend (3)</a:t>
            </a:r>
            <a:endParaRPr lang="en-US" dirty="0"/>
          </a:p>
        </p:txBody>
      </p:sp>
      <p:sp>
        <p:nvSpPr>
          <p:cNvPr id="35" name="矩形 34"/>
          <p:cNvSpPr/>
          <p:nvPr/>
        </p:nvSpPr>
        <p:spPr>
          <a:xfrm>
            <a:off x="446611" y="1241981"/>
            <a:ext cx="11299825" cy="3454792"/>
          </a:xfrm>
          <a:prstGeom prst="rect">
            <a:avLst/>
          </a:prstGeom>
        </p:spPr>
        <p:txBody>
          <a:bodyPr wrap="square">
            <a:spAutoFit/>
          </a:bodyPr>
          <a:lstStyle/>
          <a:p>
            <a:pPr marL="285750" lvl="0" indent="-285750" defTabSz="1219304" fontAlgn="ctr">
              <a:lnSpc>
                <a:spcPct val="125000"/>
              </a:lnSpc>
              <a:spcAft>
                <a:spcPts val="600"/>
              </a:spcAft>
              <a:buFont typeface="Arial" panose="020B0604020202020204" pitchFamily="34" charset="0"/>
              <a:buChar char="•"/>
              <a:defRPr/>
            </a:pPr>
            <a:r>
              <a:rPr lang="en-US" sz="1400" dirty="0">
                <a:latin typeface="Huawei Sans" panose="020C0503030203020204" pitchFamily="34" charset="0"/>
              </a:rPr>
              <a:t>REST develops rapidly with the emergence of the mobile Internet. The server cannot render a GUI for each type of terminal. Therefore, rendering on the server cannot meet the requirements of mobile Internet. To maintain compatibility with various types of terminals, REST emerges and becomes pervasive.</a:t>
            </a:r>
          </a:p>
          <a:p>
            <a:pPr marL="285750" lvl="0" indent="-285750" defTabSz="1219304" fontAlgn="ctr">
              <a:lnSpc>
                <a:spcPct val="125000"/>
              </a:lnSpc>
              <a:spcAft>
                <a:spcPts val="600"/>
              </a:spcAft>
              <a:buFont typeface="Arial" panose="020B0604020202020204" pitchFamily="34" charset="0"/>
              <a:buChar char="•"/>
              <a:defRPr/>
            </a:pPr>
            <a:r>
              <a:rPr lang="en-US" sz="1400" dirty="0">
                <a:latin typeface="Huawei Sans" panose="020C0503030203020204" pitchFamily="34" charset="0"/>
              </a:rPr>
              <a:t>With REST, the server only processes data, and the client is responsible for GUI rendering. In this way, the frontend and backend are separated.</a:t>
            </a:r>
          </a:p>
          <a:p>
            <a:pPr marL="285750" indent="-285750" defTabSz="1219304" fontAlgn="ctr">
              <a:lnSpc>
                <a:spcPct val="125000"/>
              </a:lnSpc>
              <a:spcAft>
                <a:spcPts val="600"/>
              </a:spcAft>
              <a:buFont typeface="Arial" panose="020B0604020202020204" pitchFamily="34" charset="0"/>
              <a:buChar char="•"/>
              <a:defRPr/>
            </a:pPr>
            <a:r>
              <a:rPr lang="en-US" sz="1400" dirty="0">
                <a:latin typeface="Huawei Sans" panose="020C0503030203020204" pitchFamily="34" charset="0"/>
              </a:rPr>
              <a:t>REST-compliant RESTful APIs provide a </a:t>
            </a:r>
            <a:r>
              <a:rPr lang="en-US" sz="1400">
                <a:latin typeface="Huawei Sans" panose="020C0503030203020204" pitchFamily="34" charset="0"/>
              </a:rPr>
              <a:t>unified </a:t>
            </a:r>
            <a:r>
              <a:rPr lang="en-US" sz="1400" smtClean="0">
                <a:latin typeface="Huawei Sans" panose="020C0503030203020204" pitchFamily="34" charset="0"/>
              </a:rPr>
              <a:t>communication method </a:t>
            </a:r>
            <a:r>
              <a:rPr lang="en-US" sz="1400" dirty="0">
                <a:latin typeface="Huawei Sans" panose="020C0503030203020204" pitchFamily="34" charset="0"/>
              </a:rPr>
              <a:t>for various types of terminals, which is beyond the reach of traditional APIs.</a:t>
            </a:r>
          </a:p>
          <a:p>
            <a:pPr marL="285750" lvl="0" indent="-285750" defTabSz="1219304" fontAlgn="ctr">
              <a:lnSpc>
                <a:spcPct val="125000"/>
              </a:lnSpc>
              <a:spcAft>
                <a:spcPts val="600"/>
              </a:spcAft>
              <a:buFont typeface="Arial" panose="020B0604020202020204" pitchFamily="34" charset="0"/>
              <a:buChar char="•"/>
              <a:defRPr/>
            </a:pPr>
            <a:endParaRPr lang="en-US" altLang="zh-CN" sz="1400" dirty="0">
              <a:latin typeface="Huawei Sans" panose="020C0503030203020204" pitchFamily="34" charset="0"/>
            </a:endParaRPr>
          </a:p>
          <a:p>
            <a:pPr lvl="0" defTabSz="1219304" fontAlgn="ctr">
              <a:lnSpc>
                <a:spcPct val="125000"/>
              </a:lnSpc>
              <a:spcAft>
                <a:spcPts val="600"/>
              </a:spcAft>
              <a:defRPr/>
            </a:pPr>
            <a:endParaRPr lang="en-US" altLang="zh-CN" sz="1400" dirty="0">
              <a:latin typeface="Huawei Sans" panose="020C0503030203020204" pitchFamily="34" charset="0"/>
            </a:endParaRPr>
          </a:p>
          <a:p>
            <a:pPr fontAlgn="ctr"/>
            <a:r>
              <a:rPr lang="en-US" sz="1200" dirty="0">
                <a:latin typeface="Huawei Sans" panose="020C0503030203020204" pitchFamily="34" charset="0"/>
              </a:rPr>
              <a:t/>
            </a:r>
            <a:br>
              <a:rPr lang="en-US" sz="1200" dirty="0">
                <a:latin typeface="Huawei Sans" panose="020C0503030203020204" pitchFamily="34" charset="0"/>
              </a:rPr>
            </a:br>
            <a:r>
              <a:rPr lang="en-US" sz="1200" dirty="0">
                <a:latin typeface="Huawei Sans" panose="020C0503030203020204" pitchFamily="34" charset="0"/>
              </a:rPr>
              <a:t/>
            </a:r>
            <a:br>
              <a:rPr lang="en-US" sz="1200" dirty="0">
                <a:latin typeface="Huawei Sans" panose="020C0503030203020204" pitchFamily="34" charset="0"/>
              </a:rPr>
            </a:br>
            <a:endParaRPr lang="en-US" sz="1200" dirty="0">
              <a:latin typeface="Huawei Sans" panose="020C0503030203020204" pitchFamily="34" charset="0"/>
            </a:endParaRPr>
          </a:p>
        </p:txBody>
      </p:sp>
      <p:grpSp>
        <p:nvGrpSpPr>
          <p:cNvPr id="40" name="组合 39"/>
          <p:cNvGrpSpPr/>
          <p:nvPr/>
        </p:nvGrpSpPr>
        <p:grpSpPr>
          <a:xfrm>
            <a:off x="2853034" y="3056479"/>
            <a:ext cx="7222838" cy="3394977"/>
            <a:chOff x="2853034" y="2955996"/>
            <a:chExt cx="7222838" cy="3394977"/>
          </a:xfrm>
        </p:grpSpPr>
        <p:grpSp>
          <p:nvGrpSpPr>
            <p:cNvPr id="37" name="组合 36"/>
            <p:cNvGrpSpPr/>
            <p:nvPr/>
          </p:nvGrpSpPr>
          <p:grpSpPr>
            <a:xfrm>
              <a:off x="2914740" y="2955996"/>
              <a:ext cx="7161132" cy="3059817"/>
              <a:chOff x="1462008" y="2717159"/>
              <a:chExt cx="7577325" cy="3407579"/>
            </a:xfrm>
          </p:grpSpPr>
          <p:pic>
            <p:nvPicPr>
              <p:cNvPr id="28" name="图片 27" descr="故障链路.png"/>
              <p:cNvPicPr>
                <a:picLocks noChangeAspect="1"/>
              </p:cNvPicPr>
              <p:nvPr/>
            </p:nvPicPr>
            <p:blipFill>
              <a:blip r:embed="rId3" cstate="print"/>
              <a:stretch>
                <a:fillRect/>
              </a:stretch>
            </p:blipFill>
            <p:spPr>
              <a:xfrm>
                <a:off x="1504981" y="5485774"/>
                <a:ext cx="856888" cy="638964"/>
              </a:xfrm>
              <a:prstGeom prst="rect">
                <a:avLst/>
              </a:prstGeom>
            </p:spPr>
          </p:pic>
          <p:pic>
            <p:nvPicPr>
              <p:cNvPr id="29" name="图片 28" descr="SAN网络-蓝.png"/>
              <p:cNvPicPr>
                <a:picLocks noChangeAspect="1"/>
              </p:cNvPicPr>
              <p:nvPr/>
            </p:nvPicPr>
            <p:blipFill>
              <a:blip r:embed="rId4" cstate="print"/>
              <a:stretch>
                <a:fillRect/>
              </a:stretch>
            </p:blipFill>
            <p:spPr>
              <a:xfrm>
                <a:off x="1721155" y="2717159"/>
                <a:ext cx="424540" cy="695524"/>
              </a:xfrm>
              <a:prstGeom prst="rect">
                <a:avLst/>
              </a:prstGeom>
            </p:spPr>
          </p:pic>
          <p:pic>
            <p:nvPicPr>
              <p:cNvPr id="30" name="图片 29" descr="笔记本电脑.png"/>
              <p:cNvPicPr>
                <a:picLocks noChangeAspect="1"/>
              </p:cNvPicPr>
              <p:nvPr/>
            </p:nvPicPr>
            <p:blipFill>
              <a:blip r:embed="rId5" cstate="print"/>
              <a:stretch>
                <a:fillRect/>
              </a:stretch>
            </p:blipFill>
            <p:spPr>
              <a:xfrm>
                <a:off x="1462008" y="4164693"/>
                <a:ext cx="856537" cy="536983"/>
              </a:xfrm>
              <a:prstGeom prst="rect">
                <a:avLst/>
              </a:prstGeom>
            </p:spPr>
          </p:pic>
          <p:grpSp>
            <p:nvGrpSpPr>
              <p:cNvPr id="2" name="组合 1"/>
              <p:cNvGrpSpPr/>
              <p:nvPr/>
            </p:nvGrpSpPr>
            <p:grpSpPr>
              <a:xfrm>
                <a:off x="3934783" y="3923816"/>
                <a:ext cx="2687897" cy="805712"/>
                <a:chOff x="3418511" y="5248649"/>
                <a:chExt cx="2687897" cy="805712"/>
              </a:xfrm>
            </p:grpSpPr>
            <p:sp>
              <p:nvSpPr>
                <p:cNvPr id="32" name="Freeform 159"/>
                <p:cNvSpPr/>
                <p:nvPr/>
              </p:nvSpPr>
              <p:spPr>
                <a:xfrm flipH="1">
                  <a:off x="3418511" y="5248649"/>
                  <a:ext cx="1541357" cy="8057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a:xfrm>
                  <a:off x="3801380" y="5495104"/>
                  <a:ext cx="2305028" cy="445584"/>
                </a:xfrm>
                <a:prstGeom prst="rect">
                  <a:avLst/>
                </a:prstGeom>
                <a:noFill/>
              </p:spPr>
              <p:txBody>
                <a:bodyPr wrap="square" rtlCol="0">
                  <a:spAutoFit/>
                </a:bodyPr>
                <a:lstStyle/>
                <a:p>
                  <a:pPr fontAlgn="ctr"/>
                  <a:r>
                    <a:rPr lang="en-US" sz="2000" b="1" dirty="0">
                      <a:solidFill>
                        <a:srgbClr val="A6A6A6"/>
                      </a:solidFill>
                      <a:latin typeface="Huawei Sans" panose="020C0503030203020204" pitchFamily="34" charset="0"/>
                      <a:ea typeface="方正兰亭黑简体" panose="02000000000000000000" pitchFamily="2" charset="-122"/>
                      <a:sym typeface="Huawei Sans" panose="020C0503030203020204" pitchFamily="34" charset="0"/>
                    </a:rPr>
                    <a:t>API</a:t>
                  </a:r>
                </a:p>
              </p:txBody>
            </p:sp>
          </p:grpSp>
          <p:cxnSp>
            <p:nvCxnSpPr>
              <p:cNvPr id="9" name="直接箭头连接符 8"/>
              <p:cNvCxnSpPr>
                <a:stCxn id="29" idx="3"/>
              </p:cNvCxnSpPr>
              <p:nvPr/>
            </p:nvCxnSpPr>
            <p:spPr>
              <a:xfrm>
                <a:off x="2145695" y="3064921"/>
                <a:ext cx="1627652" cy="1048781"/>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a:stCxn id="30" idx="3"/>
              </p:cNvCxnSpPr>
              <p:nvPr/>
            </p:nvCxnSpPr>
            <p:spPr>
              <a:xfrm flipV="1">
                <a:off x="2318545" y="4433184"/>
                <a:ext cx="1454802" cy="1"/>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a:stCxn id="28" idx="3"/>
              </p:cNvCxnSpPr>
              <p:nvPr/>
            </p:nvCxnSpPr>
            <p:spPr>
              <a:xfrm flipV="1">
                <a:off x="2361869" y="4701676"/>
                <a:ext cx="1411478" cy="110358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p:nvPr/>
            </p:nvCxnSpPr>
            <p:spPr>
              <a:xfrm>
                <a:off x="5577616" y="4167749"/>
                <a:ext cx="1397952"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7209799" y="3854945"/>
                <a:ext cx="1829534" cy="84673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Server</a:t>
                </a:r>
              </a:p>
            </p:txBody>
          </p:sp>
          <p:sp>
            <p:nvSpPr>
              <p:cNvPr id="19" name="文本框 18"/>
              <p:cNvSpPr txBox="1"/>
              <p:nvPr/>
            </p:nvSpPr>
            <p:spPr>
              <a:xfrm>
                <a:off x="2959521" y="3174687"/>
                <a:ext cx="1537528" cy="342757"/>
              </a:xfrm>
              <a:prstGeom prst="rect">
                <a:avLst/>
              </a:prstGeom>
              <a:noFill/>
            </p:spPr>
            <p:txBody>
              <a:bodyPr wrap="square" rtlCol="0">
                <a:spAutoFit/>
              </a:bodyPr>
              <a:lstStyle/>
              <a:p>
                <a:pPr fontAlgn="ctr"/>
                <a:r>
                  <a:rPr lang="en-US" sz="1400" dirty="0">
                    <a:solidFill>
                      <a:srgbClr val="EC7061"/>
                    </a:solidFill>
                    <a:latin typeface="Huawei Sans" panose="020C0503030203020204" pitchFamily="34" charset="0"/>
                  </a:rPr>
                  <a:t>Request</a:t>
                </a:r>
              </a:p>
            </p:txBody>
          </p:sp>
          <p:sp>
            <p:nvSpPr>
              <p:cNvPr id="53" name="文本框 52"/>
              <p:cNvSpPr txBox="1"/>
              <p:nvPr/>
            </p:nvSpPr>
            <p:spPr>
              <a:xfrm>
                <a:off x="5507006" y="3782190"/>
                <a:ext cx="1537528" cy="342757"/>
              </a:xfrm>
              <a:prstGeom prst="rect">
                <a:avLst/>
              </a:prstGeom>
              <a:noFill/>
            </p:spPr>
            <p:txBody>
              <a:bodyPr wrap="square" rtlCol="0">
                <a:spAutoFit/>
              </a:bodyPr>
              <a:lstStyle/>
              <a:p>
                <a:pPr algn="ctr" fontAlgn="ctr"/>
                <a:r>
                  <a:rPr lang="en-US" sz="1400" dirty="0">
                    <a:solidFill>
                      <a:srgbClr val="EC7061"/>
                    </a:solidFill>
                    <a:latin typeface="Huawei Sans" panose="020C0503030203020204" pitchFamily="34" charset="0"/>
                  </a:rPr>
                  <a:t>Request</a:t>
                </a:r>
              </a:p>
            </p:txBody>
          </p:sp>
          <p:cxnSp>
            <p:nvCxnSpPr>
              <p:cNvPr id="54" name="直接箭头连接符 53"/>
              <p:cNvCxnSpPr/>
              <p:nvPr/>
            </p:nvCxnSpPr>
            <p:spPr>
              <a:xfrm flipH="1" flipV="1">
                <a:off x="5579580" y="4365717"/>
                <a:ext cx="1395988" cy="0"/>
              </a:xfrm>
              <a:prstGeom prst="straightConnector1">
                <a:avLst/>
              </a:prstGeom>
              <a:ln w="19050">
                <a:solidFill>
                  <a:srgbClr val="00B0F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a:xfrm flipH="1" flipV="1">
                <a:off x="2145695" y="3257612"/>
                <a:ext cx="1477181" cy="946533"/>
              </a:xfrm>
              <a:prstGeom prst="straightConnector1">
                <a:avLst/>
              </a:prstGeom>
              <a:ln w="19050">
                <a:solidFill>
                  <a:srgbClr val="00B0F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a:xfrm flipH="1">
                <a:off x="2341076" y="4597211"/>
                <a:ext cx="1409739" cy="0"/>
              </a:xfrm>
              <a:prstGeom prst="straightConnector1">
                <a:avLst/>
              </a:prstGeom>
              <a:ln w="19050">
                <a:solidFill>
                  <a:srgbClr val="00B0F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p:nvPr/>
            </p:nvCxnSpPr>
            <p:spPr>
              <a:xfrm flipH="1">
                <a:off x="2403922" y="4927206"/>
                <a:ext cx="1366415" cy="1117135"/>
              </a:xfrm>
              <a:prstGeom prst="straightConnector1">
                <a:avLst/>
              </a:prstGeom>
              <a:ln w="19050">
                <a:solidFill>
                  <a:srgbClr val="00B0F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a:xfrm>
                <a:off x="2486564" y="3967839"/>
                <a:ext cx="1537528" cy="342757"/>
              </a:xfrm>
              <a:prstGeom prst="rect">
                <a:avLst/>
              </a:prstGeom>
              <a:noFill/>
            </p:spPr>
            <p:txBody>
              <a:bodyPr wrap="square" rtlCol="0">
                <a:spAutoFit/>
              </a:bodyPr>
              <a:lstStyle/>
              <a:p>
                <a:pPr fontAlgn="ctr"/>
                <a:r>
                  <a:rPr lang="en-US" sz="1400" dirty="0">
                    <a:solidFill>
                      <a:srgbClr val="00B0F0"/>
                    </a:solidFill>
                    <a:latin typeface="Huawei Sans" panose="020C0503030203020204" pitchFamily="34" charset="0"/>
                  </a:rPr>
                  <a:t>Response</a:t>
                </a:r>
              </a:p>
            </p:txBody>
          </p:sp>
          <p:sp>
            <p:nvSpPr>
              <p:cNvPr id="61" name="文本框 60"/>
              <p:cNvSpPr txBox="1"/>
              <p:nvPr/>
            </p:nvSpPr>
            <p:spPr>
              <a:xfrm>
                <a:off x="5507006" y="4411917"/>
                <a:ext cx="1537528" cy="342757"/>
              </a:xfrm>
              <a:prstGeom prst="rect">
                <a:avLst/>
              </a:prstGeom>
              <a:noFill/>
            </p:spPr>
            <p:txBody>
              <a:bodyPr wrap="square" rtlCol="0">
                <a:spAutoFit/>
              </a:bodyPr>
              <a:lstStyle/>
              <a:p>
                <a:pPr algn="ctr" fontAlgn="ctr"/>
                <a:r>
                  <a:rPr lang="en-US" sz="1400" dirty="0">
                    <a:solidFill>
                      <a:srgbClr val="00B0F0"/>
                    </a:solidFill>
                    <a:latin typeface="Huawei Sans" panose="020C0503030203020204" pitchFamily="34" charset="0"/>
                  </a:rPr>
                  <a:t>Response</a:t>
                </a:r>
              </a:p>
            </p:txBody>
          </p:sp>
        </p:grpSp>
        <p:sp>
          <p:nvSpPr>
            <p:cNvPr id="66" name="文本框 65">
              <a:extLst>
                <a:ext uri="{FF2B5EF4-FFF2-40B4-BE49-F238E27FC236}">
                  <a16:creationId xmlns="" xmlns:a16="http://schemas.microsoft.com/office/drawing/2014/main" id="{4BB50338-4F2F-4CA1-9CF3-9E6DB92F39E5}"/>
                </a:ext>
              </a:extLst>
            </p:cNvPr>
            <p:cNvSpPr txBox="1"/>
            <p:nvPr/>
          </p:nvSpPr>
          <p:spPr>
            <a:xfrm>
              <a:off x="3103315" y="4767768"/>
              <a:ext cx="2148380" cy="307777"/>
            </a:xfrm>
            <a:prstGeom prst="rect">
              <a:avLst/>
            </a:prstGeom>
            <a:noFill/>
          </p:spPr>
          <p:txBody>
            <a:bodyPr wrap="square" rtlCol="0">
              <a:spAutoFit/>
            </a:bodyPr>
            <a:lstStyle/>
            <a:p>
              <a:pPr fontAlgn="ctr"/>
              <a:r>
                <a:rPr lang="en-US" sz="1400" dirty="0">
                  <a:solidFill>
                    <a:srgbClr val="1163AB"/>
                  </a:solidFill>
                  <a:latin typeface="Huawei Sans" panose="020C0503030203020204" pitchFamily="34" charset="0"/>
                </a:rPr>
                <a:t>PC</a:t>
              </a:r>
            </a:p>
          </p:txBody>
        </p:sp>
        <p:sp>
          <p:nvSpPr>
            <p:cNvPr id="67" name="文本框 66">
              <a:extLst>
                <a:ext uri="{FF2B5EF4-FFF2-40B4-BE49-F238E27FC236}">
                  <a16:creationId xmlns="" xmlns:a16="http://schemas.microsoft.com/office/drawing/2014/main" id="{4BB50338-4F2F-4CA1-9CF3-9E6DB92F39E5}"/>
                </a:ext>
              </a:extLst>
            </p:cNvPr>
            <p:cNvSpPr txBox="1"/>
            <p:nvPr/>
          </p:nvSpPr>
          <p:spPr>
            <a:xfrm>
              <a:off x="2853034" y="6043196"/>
              <a:ext cx="2148380" cy="307777"/>
            </a:xfrm>
            <a:prstGeom prst="rect">
              <a:avLst/>
            </a:prstGeom>
            <a:noFill/>
          </p:spPr>
          <p:txBody>
            <a:bodyPr wrap="square" rtlCol="0">
              <a:spAutoFit/>
            </a:bodyPr>
            <a:lstStyle/>
            <a:p>
              <a:pPr fontAlgn="ctr"/>
              <a:r>
                <a:rPr lang="en-US" sz="1400" dirty="0">
                  <a:solidFill>
                    <a:srgbClr val="1163AB"/>
                  </a:solidFill>
                  <a:latin typeface="Huawei Sans" panose="020C0503030203020204" pitchFamily="34" charset="0"/>
                </a:rPr>
                <a:t>Android</a:t>
              </a:r>
            </a:p>
          </p:txBody>
        </p:sp>
        <p:sp>
          <p:nvSpPr>
            <p:cNvPr id="68" name="文本框 67">
              <a:extLst>
                <a:ext uri="{FF2B5EF4-FFF2-40B4-BE49-F238E27FC236}">
                  <a16:creationId xmlns="" xmlns:a16="http://schemas.microsoft.com/office/drawing/2014/main" id="{4BB50338-4F2F-4CA1-9CF3-9E6DB92F39E5}"/>
                </a:ext>
              </a:extLst>
            </p:cNvPr>
            <p:cNvSpPr txBox="1"/>
            <p:nvPr/>
          </p:nvSpPr>
          <p:spPr>
            <a:xfrm>
              <a:off x="3052592" y="3578308"/>
              <a:ext cx="2148380" cy="307777"/>
            </a:xfrm>
            <a:prstGeom prst="rect">
              <a:avLst/>
            </a:prstGeom>
            <a:noFill/>
          </p:spPr>
          <p:txBody>
            <a:bodyPr wrap="square" rtlCol="0">
              <a:spAutoFit/>
            </a:bodyPr>
            <a:lstStyle/>
            <a:p>
              <a:pPr fontAlgn="ctr"/>
              <a:r>
                <a:rPr lang="en-US" sz="1400" dirty="0">
                  <a:solidFill>
                    <a:srgbClr val="1163AB"/>
                  </a:solidFill>
                  <a:latin typeface="Huawei Sans" panose="020C0503030203020204" pitchFamily="34" charset="0"/>
                </a:rPr>
                <a:t>i</a:t>
              </a:r>
              <a:r>
                <a:rPr lang="en-US" sz="1400" smtClean="0">
                  <a:solidFill>
                    <a:srgbClr val="1163AB"/>
                  </a:solidFill>
                  <a:latin typeface="Huawei Sans" panose="020C0503030203020204" pitchFamily="34" charset="0"/>
                </a:rPr>
                <a:t>OS</a:t>
              </a:r>
              <a:endParaRPr lang="en-US" sz="1400" dirty="0">
                <a:solidFill>
                  <a:srgbClr val="1163AB"/>
                </a:solidFill>
                <a:latin typeface="Huawei Sans" panose="020C0503030203020204" pitchFamily="34" charset="0"/>
              </a:endParaRPr>
            </a:p>
          </p:txBody>
        </p:sp>
      </p:grpSp>
    </p:spTree>
    <p:extLst>
      <p:ext uri="{BB962C8B-B14F-4D97-AF65-F5344CB8AC3E}">
        <p14:creationId xmlns:p14="http://schemas.microsoft.com/office/powerpoint/2010/main" val="14080745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b="1" dirty="0">
                <a:latin typeface="Huawei Sans" panose="020C0503030203020204" pitchFamily="34" charset="0"/>
                <a:ea typeface="方正兰亭黑简体" panose="02000000000000000000" pitchFamily="2" charset="-122"/>
                <a:sym typeface="Huawei Sans" panose="020C0503030203020204" pitchFamily="34" charset="0"/>
              </a:rPr>
              <a:t>REST and RESTful</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Background of REST</a:t>
            </a:r>
          </a:p>
          <a:p>
            <a:pPr lvl="1" fontAlgn="auto">
              <a:buFont typeface="微软雅黑" panose="020B0503020204020204" pitchFamily="34" charset="-122"/>
              <a:buChar char="▪"/>
            </a:pPr>
            <a:r>
              <a:rPr lang="en-US" b="1" dirty="0">
                <a:latin typeface="Huawei Sans" panose="020C0503030203020204" pitchFamily="34" charset="0"/>
                <a:ea typeface="方正兰亭黑简体" panose="02000000000000000000" pitchFamily="2" charset="-122"/>
                <a:sym typeface="Huawei Sans" panose="020C0503030203020204" pitchFamily="34" charset="0"/>
              </a:rPr>
              <a:t>Overview of REST</a:t>
            </a: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Working Principle of HTTP</a:t>
            </a: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Practices in Invoking RESTful APIs</a:t>
            </a:r>
          </a:p>
        </p:txBody>
      </p:sp>
    </p:spTree>
    <p:extLst>
      <p:ext uri="{BB962C8B-B14F-4D97-AF65-F5344CB8AC3E}">
        <p14:creationId xmlns:p14="http://schemas.microsoft.com/office/powerpoint/2010/main" val="33283356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Overview of REST</a:t>
            </a:r>
            <a:endParaRPr lang="en-US" dirty="0"/>
          </a:p>
        </p:txBody>
      </p:sp>
      <p:sp>
        <p:nvSpPr>
          <p:cNvPr id="3" name="内容占位符 2"/>
          <p:cNvSpPr>
            <a:spLocks noGrp="1"/>
          </p:cNvSpPr>
          <p:nvPr>
            <p:ph type="body" sz="quarter" idx="4294967295"/>
          </p:nvPr>
        </p:nvSpPr>
        <p:spPr>
          <a:xfrm>
            <a:off x="446088" y="1233488"/>
            <a:ext cx="11306175" cy="4679950"/>
          </a:xfrm>
          <a:noFill/>
          <a:ln w="9525">
            <a:noFill/>
            <a:miter lim="800000"/>
            <a:headEnd/>
            <a:tailEnd/>
          </a:ln>
        </p:spPr>
        <p:txBody>
          <a:bodyPr vert="horz" wrap="square" lIns="80141" tIns="40071" rIns="80141" bIns="40071" numCol="1" anchor="t" anchorCtr="0" compatLnSpc="1">
            <a:prstTxWarp prst="textNoShape">
              <a:avLst/>
            </a:prstTxWarp>
          </a:bodyPr>
          <a:lstStyle/>
          <a:p>
            <a:pPr algn="l"/>
            <a:r>
              <a:rPr lang="en-US" sz="1800" dirty="0">
                <a:latin typeface="Huawei Sans" panose="020C0503030203020204" pitchFamily="34" charset="0"/>
              </a:rPr>
              <a:t>Representational State Transfer (REST) was proposed by Roy Thomas Fielding, HTTP's leading designer, in his doctoral dissertation in 2000. In short, </a:t>
            </a:r>
            <a:r>
              <a:rPr lang="en-US" sz="1800" dirty="0">
                <a:solidFill>
                  <a:srgbClr val="EC7061"/>
                </a:solidFill>
                <a:latin typeface="Huawei Sans" panose="020C0503030203020204" pitchFamily="34" charset="0"/>
              </a:rPr>
              <a:t>REST is a design style</a:t>
            </a:r>
            <a:r>
              <a:rPr lang="en-US" sz="1800" dirty="0">
                <a:latin typeface="Huawei Sans" panose="020C0503030203020204" pitchFamily="34" charset="0"/>
              </a:rPr>
              <a:t>.</a:t>
            </a:r>
          </a:p>
        </p:txBody>
      </p:sp>
      <p:graphicFrame>
        <p:nvGraphicFramePr>
          <p:cNvPr id="20" name="图示 19"/>
          <p:cNvGraphicFramePr/>
          <p:nvPr/>
        </p:nvGraphicFramePr>
        <p:xfrm>
          <a:off x="1235109" y="2663460"/>
          <a:ext cx="5550823" cy="35624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圆角矩形 4"/>
          <p:cNvSpPr/>
          <p:nvPr/>
        </p:nvSpPr>
        <p:spPr>
          <a:xfrm>
            <a:off x="6756648" y="3241950"/>
            <a:ext cx="4286490" cy="2576045"/>
          </a:xfrm>
          <a:prstGeom prst="roundRect">
            <a:avLst/>
          </a:prstGeom>
          <a:solidFill>
            <a:srgbClr val="FFFFFF"/>
          </a:solidFill>
          <a:ln>
            <a:solidFill>
              <a:srgbClr val="3AB7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 name="矩形 5"/>
          <p:cNvSpPr/>
          <p:nvPr/>
        </p:nvSpPr>
        <p:spPr>
          <a:xfrm>
            <a:off x="6881390" y="3328890"/>
            <a:ext cx="4126578" cy="2419124"/>
          </a:xfrm>
          <a:prstGeom prst="rect">
            <a:avLst/>
          </a:prstGeom>
        </p:spPr>
        <p:txBody>
          <a:bodyPr wrap="square">
            <a:spAutoFit/>
          </a:bodyPr>
          <a:lstStyle/>
          <a:p>
            <a:pPr marL="0" lvl="1" fontAlgn="ctr">
              <a:lnSpc>
                <a:spcPct val="140000"/>
              </a:lnSpc>
            </a:pPr>
            <a:r>
              <a:rPr lang="en-US" dirty="0">
                <a:latin typeface="Huawei Sans" panose="020C0503030203020204" pitchFamily="34" charset="0"/>
              </a:rPr>
              <a:t>REST uses the client-server interaction framework and involves the following concepts:</a:t>
            </a:r>
          </a:p>
          <a:p>
            <a:pPr marL="301625" lvl="1" indent="-301625" fontAlgn="ctr">
              <a:lnSpc>
                <a:spcPct val="140000"/>
              </a:lnSpc>
              <a:buFont typeface="Arial" panose="020B0604020202020204" pitchFamily="34" charset="0"/>
              <a:buChar char="•"/>
            </a:pPr>
            <a:r>
              <a:rPr lang="en-US" dirty="0">
                <a:solidFill>
                  <a:srgbClr val="00B0F0"/>
                </a:solidFill>
                <a:latin typeface="Huawei Sans" panose="020C0503030203020204" pitchFamily="34" charset="0"/>
              </a:rPr>
              <a:t>Resource</a:t>
            </a:r>
          </a:p>
          <a:p>
            <a:pPr marL="301625" lvl="1" indent="-301625" fontAlgn="ctr">
              <a:lnSpc>
                <a:spcPct val="140000"/>
              </a:lnSpc>
              <a:buFont typeface="Arial" panose="020B0604020202020204" pitchFamily="34" charset="0"/>
              <a:buChar char="•"/>
            </a:pPr>
            <a:r>
              <a:rPr lang="en-US" dirty="0">
                <a:solidFill>
                  <a:srgbClr val="00B0F0"/>
                </a:solidFill>
                <a:latin typeface="Huawei Sans" panose="020C0503030203020204" pitchFamily="34" charset="0"/>
              </a:rPr>
              <a:t>Presentation</a:t>
            </a:r>
          </a:p>
          <a:p>
            <a:pPr marL="301625" lvl="1" indent="-301625" fontAlgn="ctr">
              <a:lnSpc>
                <a:spcPct val="140000"/>
              </a:lnSpc>
              <a:buFont typeface="Arial" panose="020B0604020202020204" pitchFamily="34" charset="0"/>
              <a:buChar char="•"/>
            </a:pPr>
            <a:r>
              <a:rPr lang="en-US" dirty="0">
                <a:solidFill>
                  <a:srgbClr val="00B0F0"/>
                </a:solidFill>
                <a:latin typeface="Huawei Sans" panose="020C0503030203020204" pitchFamily="34" charset="0"/>
              </a:rPr>
              <a:t>State transfer</a:t>
            </a:r>
          </a:p>
        </p:txBody>
      </p:sp>
    </p:spTree>
    <p:extLst>
      <p:ext uri="{BB962C8B-B14F-4D97-AF65-F5344CB8AC3E}">
        <p14:creationId xmlns:p14="http://schemas.microsoft.com/office/powerpoint/2010/main" val="9908594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t>REST Concepts — Resource</a:t>
            </a:r>
            <a:endParaRPr lang="en-US" dirty="0"/>
          </a:p>
        </p:txBody>
      </p:sp>
      <p:sp>
        <p:nvSpPr>
          <p:cNvPr id="5" name="内容占位符 2"/>
          <p:cNvSpPr txBox="1">
            <a:spLocks/>
          </p:cNvSpPr>
          <p:nvPr/>
        </p:nvSpPr>
        <p:spPr>
          <a:xfrm>
            <a:off x="448220" y="1234010"/>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a:latin typeface="Huawei Sans" panose="020C0503030203020204" pitchFamily="34" charset="0"/>
              </a:rPr>
              <a:t>A resource is an information entity. </a:t>
            </a:r>
            <a:r>
              <a:rPr lang="en-US" sz="1600" dirty="0">
                <a:latin typeface="Huawei Sans" panose="020C0503030203020204" pitchFamily="34" charset="0"/>
                <a:ea typeface="方正兰亭黑简体" panose="02000000000000000000" pitchFamily="2" charset="-122"/>
              </a:rPr>
              <a:t>All things on the network can be abstracted as resources. Each resource has a URI. For example, ports, network elements (NEs), boards, and equipment rooms are resources.</a:t>
            </a:r>
          </a:p>
          <a:p>
            <a:pPr fontAlgn="ctr"/>
            <a:r>
              <a:rPr lang="en-US" sz="1600" dirty="0">
                <a:latin typeface="Huawei Sans" panose="020C0503030203020204" pitchFamily="34" charset="0"/>
                <a:ea typeface="方正兰亭黑简体" panose="02000000000000000000" pitchFamily="2" charset="-122"/>
              </a:rPr>
              <a:t>Resources and operations are the core of REST. The URI is used to locate resources, and HTTP actions (GET, POST, PUT, and DELETE) are used to describe operations.</a:t>
            </a:r>
          </a:p>
        </p:txBody>
      </p:sp>
      <p:grpSp>
        <p:nvGrpSpPr>
          <p:cNvPr id="4" name="组合 3"/>
          <p:cNvGrpSpPr/>
          <p:nvPr/>
        </p:nvGrpSpPr>
        <p:grpSpPr>
          <a:xfrm>
            <a:off x="3418511" y="5205650"/>
            <a:ext cx="5054044" cy="858542"/>
            <a:chOff x="3418511" y="5205650"/>
            <a:chExt cx="5054044" cy="858542"/>
          </a:xfrm>
        </p:grpSpPr>
        <p:pic>
          <p:nvPicPr>
            <p:cNvPr id="13" name="图片 12" descr="PC.png"/>
            <p:cNvPicPr>
              <a:picLocks noChangeAspect="1"/>
            </p:cNvPicPr>
            <p:nvPr/>
          </p:nvPicPr>
          <p:blipFill>
            <a:blip r:embed="rId3" cstate="print"/>
            <a:stretch>
              <a:fillRect/>
            </a:stretch>
          </p:blipFill>
          <p:spPr>
            <a:xfrm>
              <a:off x="7664449" y="5443567"/>
              <a:ext cx="808106" cy="620625"/>
            </a:xfrm>
            <a:prstGeom prst="rect">
              <a:avLst/>
            </a:prstGeom>
          </p:spPr>
        </p:pic>
        <p:cxnSp>
          <p:nvCxnSpPr>
            <p:cNvPr id="14" name="直接箭头连接符 13"/>
            <p:cNvCxnSpPr/>
            <p:nvPr/>
          </p:nvCxnSpPr>
          <p:spPr>
            <a:xfrm flipH="1">
              <a:off x="5176179" y="5753880"/>
              <a:ext cx="2365609" cy="0"/>
            </a:xfrm>
            <a:prstGeom prst="straightConnector1">
              <a:avLst/>
            </a:prstGeom>
            <a:ln w="57150">
              <a:solidFill>
                <a:srgbClr val="00B0F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5187330" y="5205650"/>
              <a:ext cx="3137960" cy="461665"/>
            </a:xfrm>
            <a:prstGeom prst="rect">
              <a:avLst/>
            </a:prstGeom>
            <a:noFill/>
          </p:spPr>
          <p:txBody>
            <a:bodyPr wrap="square" rtlCol="0">
              <a:spAutoFit/>
            </a:bodyPr>
            <a:lstStyle/>
            <a:p>
              <a:pPr fontAlgn="ctr">
                <a:lnSpc>
                  <a:spcPct val="150000"/>
                </a:lnSpc>
              </a:pPr>
              <a:r>
                <a:rPr lang="en-US" sz="1600" dirty="0">
                  <a:solidFill>
                    <a:schemeClr val="accent5">
                      <a:lumMod val="50000"/>
                    </a:schemeClr>
                  </a:solidFill>
                  <a:latin typeface="Huawei Sans" panose="020C0503030203020204" pitchFamily="34" charset="0"/>
                </a:rPr>
                <a:t>GET/POST/PUT/DELETE</a:t>
              </a:r>
            </a:p>
          </p:txBody>
        </p:sp>
        <p:sp>
          <p:nvSpPr>
            <p:cNvPr id="18" name="Freeform 159"/>
            <p:cNvSpPr/>
            <p:nvPr/>
          </p:nvSpPr>
          <p:spPr>
            <a:xfrm flipH="1">
              <a:off x="3418511" y="5248649"/>
              <a:ext cx="1541357" cy="8057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文本框 1"/>
            <p:cNvSpPr txBox="1"/>
            <p:nvPr/>
          </p:nvSpPr>
          <p:spPr>
            <a:xfrm>
              <a:off x="3801379" y="5495104"/>
              <a:ext cx="2305029" cy="461665"/>
            </a:xfrm>
            <a:prstGeom prst="rect">
              <a:avLst/>
            </a:prstGeom>
            <a:noFill/>
          </p:spPr>
          <p:txBody>
            <a:bodyPr wrap="square" rtlCol="0">
              <a:spAutoFit/>
            </a:bodyPr>
            <a:lstStyle/>
            <a:p>
              <a:pPr fontAlgn="ctr"/>
              <a:r>
                <a:rPr lang="en-US" sz="2400" b="1" dirty="0">
                  <a:solidFill>
                    <a:srgbClr val="A6A6A6"/>
                  </a:solidFill>
                  <a:latin typeface="Huawei Sans" panose="020C0503030203020204" pitchFamily="34" charset="0"/>
                  <a:ea typeface="方正兰亭黑简体" panose="02000000000000000000" pitchFamily="2" charset="-122"/>
                  <a:sym typeface="Huawei Sans" panose="020C0503030203020204" pitchFamily="34" charset="0"/>
                </a:rPr>
                <a:t>API</a:t>
              </a:r>
            </a:p>
          </p:txBody>
        </p:sp>
      </p:grpSp>
      <p:graphicFrame>
        <p:nvGraphicFramePr>
          <p:cNvPr id="15" name="表格 14"/>
          <p:cNvGraphicFramePr>
            <a:graphicFrameLocks noGrp="1"/>
          </p:cNvGraphicFramePr>
          <p:nvPr/>
        </p:nvGraphicFramePr>
        <p:xfrm>
          <a:off x="4582636" y="3978738"/>
          <a:ext cx="1944216" cy="944880"/>
        </p:xfrm>
        <a:graphic>
          <a:graphicData uri="http://schemas.openxmlformats.org/drawingml/2006/table">
            <a:tbl>
              <a:tblPr firstRow="1" bandRow="1">
                <a:tableStyleId>{EB344D84-9AFB-497E-A393-DC336BA19D2E}</a:tableStyleId>
              </a:tblPr>
              <a:tblGrid>
                <a:gridCol w="1944216">
                  <a:extLst>
                    <a:ext uri="{9D8B030D-6E8A-4147-A177-3AD203B41FA5}">
                      <a16:colId xmlns="" xmlns:a16="http://schemas.microsoft.com/office/drawing/2014/main" val="20000"/>
                    </a:ext>
                  </a:extLst>
                </a:gridCol>
              </a:tblGrid>
              <a:tr h="944880">
                <a:tc>
                  <a:txBody>
                    <a:bodyPr/>
                    <a:lstStyle/>
                    <a:p>
                      <a:pPr fontAlgn="ctr"/>
                      <a:r>
                        <a:rPr lang="en-US" sz="1400" b="0" dirty="0">
                          <a:solidFill>
                            <a:schemeClr val="tx1"/>
                          </a:solidFill>
                          <a:latin typeface="Huawei Sans" panose="020C0503030203020204" pitchFamily="34" charset="0"/>
                        </a:rPr>
                        <a:t>Presentation layer:</a:t>
                      </a:r>
                    </a:p>
                    <a:p>
                      <a:pPr fontAlgn="ctr"/>
                      <a:r>
                        <a:rPr lang="en-US" sz="1400" b="0" dirty="0">
                          <a:solidFill>
                            <a:schemeClr val="tx1"/>
                          </a:solidFill>
                          <a:latin typeface="Huawei Sans" panose="020C0503030203020204" pitchFamily="34" charset="0"/>
                        </a:rPr>
                        <a:t>Format for presenting resources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bl>
          </a:graphicData>
        </a:graphic>
      </p:graphicFrame>
      <p:graphicFrame>
        <p:nvGraphicFramePr>
          <p:cNvPr id="16" name="表格 15"/>
          <p:cNvGraphicFramePr>
            <a:graphicFrameLocks noGrp="1"/>
          </p:cNvGraphicFramePr>
          <p:nvPr/>
        </p:nvGraphicFramePr>
        <p:xfrm>
          <a:off x="6920297" y="3978738"/>
          <a:ext cx="2669752" cy="944880"/>
        </p:xfrm>
        <a:graphic>
          <a:graphicData uri="http://schemas.openxmlformats.org/drawingml/2006/table">
            <a:tbl>
              <a:tblPr firstRow="1" bandRow="1">
                <a:tableStyleId>{EB344D84-9AFB-497E-A393-DC336BA19D2E}</a:tableStyleId>
              </a:tblPr>
              <a:tblGrid>
                <a:gridCol w="2669752">
                  <a:extLst>
                    <a:ext uri="{9D8B030D-6E8A-4147-A177-3AD203B41FA5}">
                      <a16:colId xmlns="" xmlns:a16="http://schemas.microsoft.com/office/drawing/2014/main" val="20000"/>
                    </a:ext>
                  </a:extLst>
                </a:gridCol>
              </a:tblGrid>
              <a:tr h="415789">
                <a:tc>
                  <a:txBody>
                    <a:bodyPr/>
                    <a:lstStyle/>
                    <a:p>
                      <a:pPr fontAlgn="ctr"/>
                      <a:r>
                        <a:rPr lang="en-US" sz="1400" b="0" dirty="0">
                          <a:solidFill>
                            <a:schemeClr val="tx1"/>
                          </a:solidFill>
                          <a:latin typeface="Huawei Sans" panose="020C0503030203020204" pitchFamily="34" charset="0"/>
                        </a:rPr>
                        <a:t>State transfer:</a:t>
                      </a:r>
                    </a:p>
                    <a:p>
                      <a:pPr fontAlgn="ctr"/>
                      <a:r>
                        <a:rPr lang="en-US" sz="1400" b="0" dirty="0">
                          <a:solidFill>
                            <a:schemeClr val="tx1"/>
                          </a:solidFill>
                          <a:latin typeface="Huawei Sans" panose="020C0503030203020204" pitchFamily="34" charset="0"/>
                        </a:rPr>
                        <a:t>HTTP actions for create, read, update, delete (CRUD) operations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bl>
          </a:graphicData>
        </a:graphic>
      </p:graphicFrame>
      <p:graphicFrame>
        <p:nvGraphicFramePr>
          <p:cNvPr id="19" name="表格 18"/>
          <p:cNvGraphicFramePr>
            <a:graphicFrameLocks noGrp="1"/>
          </p:cNvGraphicFramePr>
          <p:nvPr/>
        </p:nvGraphicFramePr>
        <p:xfrm>
          <a:off x="2244974" y="3978738"/>
          <a:ext cx="1944216" cy="944880"/>
        </p:xfrm>
        <a:graphic>
          <a:graphicData uri="http://schemas.openxmlformats.org/drawingml/2006/table">
            <a:tbl>
              <a:tblPr firstRow="1" bandRow="1">
                <a:tableStyleId>{EB344D84-9AFB-497E-A393-DC336BA19D2E}</a:tableStyleId>
              </a:tblPr>
              <a:tblGrid>
                <a:gridCol w="1944216">
                  <a:extLst>
                    <a:ext uri="{9D8B030D-6E8A-4147-A177-3AD203B41FA5}">
                      <a16:colId xmlns="" xmlns:a16="http://schemas.microsoft.com/office/drawing/2014/main" val="20000"/>
                    </a:ext>
                  </a:extLst>
                </a:gridCol>
              </a:tblGrid>
              <a:tr h="944880">
                <a:tc>
                  <a:txBody>
                    <a:bodyPr/>
                    <a:lstStyle/>
                    <a:p>
                      <a:pPr fontAlgn="ctr"/>
                      <a:r>
                        <a:rPr lang="en-US" sz="1400" b="1" dirty="0">
                          <a:solidFill>
                            <a:schemeClr val="bg1"/>
                          </a:solidFill>
                          <a:latin typeface="Huawei Sans" panose="020C0503030203020204" pitchFamily="34" charset="0"/>
                        </a:rPr>
                        <a:t>Resource:</a:t>
                      </a:r>
                    </a:p>
                    <a:p>
                      <a:pPr fontAlgn="ctr"/>
                      <a:r>
                        <a:rPr lang="en-US" sz="1400" b="1" dirty="0">
                          <a:solidFill>
                            <a:schemeClr val="bg1"/>
                          </a:solidFill>
                          <a:latin typeface="Huawei Sans" panose="020C0503030203020204" pitchFamily="34" charset="0"/>
                        </a:rPr>
                        <a:t>URI for locating resources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40219140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t>REST Concepts — Presentation Layer</a:t>
            </a:r>
            <a:endParaRPr lang="en-US" dirty="0"/>
          </a:p>
        </p:txBody>
      </p:sp>
      <p:sp>
        <p:nvSpPr>
          <p:cNvPr id="5" name="内容占位符 2"/>
          <p:cNvSpPr txBox="1">
            <a:spLocks/>
          </p:cNvSpPr>
          <p:nvPr/>
        </p:nvSpPr>
        <p:spPr>
          <a:xfrm>
            <a:off x="449266" y="1243012"/>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a:latin typeface="Huawei Sans" panose="020C0503030203020204" pitchFamily="34" charset="0"/>
              </a:rPr>
              <a:t>Representation is the way a resource is presented.</a:t>
            </a:r>
          </a:p>
          <a:p>
            <a:pPr fontAlgn="ctr"/>
            <a:r>
              <a:rPr lang="en-US" sz="1800" dirty="0">
                <a:latin typeface="Huawei Sans" panose="020C0503030203020204" pitchFamily="34" charset="0"/>
              </a:rPr>
              <a:t>For example, a text can be presented in TXT, HTML, XML, JSON, or even binary format; an image can be presented in JPG, PNG, or other formats.</a:t>
            </a:r>
          </a:p>
        </p:txBody>
      </p:sp>
      <p:grpSp>
        <p:nvGrpSpPr>
          <p:cNvPr id="17" name="组合 16"/>
          <p:cNvGrpSpPr/>
          <p:nvPr/>
        </p:nvGrpSpPr>
        <p:grpSpPr>
          <a:xfrm>
            <a:off x="3418511" y="5205650"/>
            <a:ext cx="5054044" cy="858542"/>
            <a:chOff x="3418511" y="5205650"/>
            <a:chExt cx="5054044" cy="858542"/>
          </a:xfrm>
        </p:grpSpPr>
        <p:pic>
          <p:nvPicPr>
            <p:cNvPr id="18" name="图片 17" descr="PC.png"/>
            <p:cNvPicPr>
              <a:picLocks noChangeAspect="1"/>
            </p:cNvPicPr>
            <p:nvPr/>
          </p:nvPicPr>
          <p:blipFill>
            <a:blip r:embed="rId3" cstate="print"/>
            <a:stretch>
              <a:fillRect/>
            </a:stretch>
          </p:blipFill>
          <p:spPr>
            <a:xfrm>
              <a:off x="7664449" y="5443567"/>
              <a:ext cx="808106" cy="620625"/>
            </a:xfrm>
            <a:prstGeom prst="rect">
              <a:avLst/>
            </a:prstGeom>
          </p:spPr>
        </p:pic>
        <p:cxnSp>
          <p:nvCxnSpPr>
            <p:cNvPr id="25" name="直接箭头连接符 24"/>
            <p:cNvCxnSpPr/>
            <p:nvPr/>
          </p:nvCxnSpPr>
          <p:spPr>
            <a:xfrm flipH="1">
              <a:off x="5176179" y="5753880"/>
              <a:ext cx="2365609" cy="0"/>
            </a:xfrm>
            <a:prstGeom prst="straightConnector1">
              <a:avLst/>
            </a:prstGeom>
            <a:ln w="57150">
              <a:solidFill>
                <a:srgbClr val="00B0F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5187330" y="5205650"/>
              <a:ext cx="3137960" cy="461665"/>
            </a:xfrm>
            <a:prstGeom prst="rect">
              <a:avLst/>
            </a:prstGeom>
            <a:noFill/>
          </p:spPr>
          <p:txBody>
            <a:bodyPr wrap="square" rtlCol="0">
              <a:spAutoFit/>
            </a:bodyPr>
            <a:lstStyle/>
            <a:p>
              <a:pPr fontAlgn="ctr">
                <a:lnSpc>
                  <a:spcPct val="150000"/>
                </a:lnSpc>
              </a:pPr>
              <a:r>
                <a:rPr lang="en-US" sz="1600" dirty="0">
                  <a:solidFill>
                    <a:schemeClr val="accent5">
                      <a:lumMod val="50000"/>
                    </a:schemeClr>
                  </a:solidFill>
                  <a:latin typeface="Huawei Sans" panose="020C0503030203020204" pitchFamily="34" charset="0"/>
                </a:rPr>
                <a:t>GET/POST/PUT/DELETE</a:t>
              </a:r>
            </a:p>
          </p:txBody>
        </p:sp>
        <p:sp>
          <p:nvSpPr>
            <p:cNvPr id="27" name="Freeform 159"/>
            <p:cNvSpPr/>
            <p:nvPr/>
          </p:nvSpPr>
          <p:spPr>
            <a:xfrm flipH="1">
              <a:off x="3418511" y="5248649"/>
              <a:ext cx="1541357" cy="8057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a:xfrm>
              <a:off x="3801379" y="5495104"/>
              <a:ext cx="2305029" cy="461665"/>
            </a:xfrm>
            <a:prstGeom prst="rect">
              <a:avLst/>
            </a:prstGeom>
            <a:noFill/>
          </p:spPr>
          <p:txBody>
            <a:bodyPr wrap="square" rtlCol="0">
              <a:spAutoFit/>
            </a:bodyPr>
            <a:lstStyle/>
            <a:p>
              <a:pPr fontAlgn="ctr"/>
              <a:r>
                <a:rPr lang="en-US" sz="2400" b="1" dirty="0">
                  <a:solidFill>
                    <a:srgbClr val="A6A6A6"/>
                  </a:solidFill>
                  <a:latin typeface="Huawei Sans" panose="020C0503030203020204" pitchFamily="34" charset="0"/>
                  <a:ea typeface="方正兰亭黑简体" panose="02000000000000000000" pitchFamily="2" charset="-122"/>
                  <a:sym typeface="Huawei Sans" panose="020C0503030203020204" pitchFamily="34" charset="0"/>
                </a:rPr>
                <a:t>API</a:t>
              </a:r>
            </a:p>
          </p:txBody>
        </p:sp>
      </p:grpSp>
      <p:graphicFrame>
        <p:nvGraphicFramePr>
          <p:cNvPr id="29" name="表格 28"/>
          <p:cNvGraphicFramePr>
            <a:graphicFrameLocks noGrp="1"/>
          </p:cNvGraphicFramePr>
          <p:nvPr/>
        </p:nvGraphicFramePr>
        <p:xfrm>
          <a:off x="4582636" y="3978738"/>
          <a:ext cx="2059464" cy="944880"/>
        </p:xfrm>
        <a:graphic>
          <a:graphicData uri="http://schemas.openxmlformats.org/drawingml/2006/table">
            <a:tbl>
              <a:tblPr firstRow="1" bandRow="1">
                <a:tableStyleId>{EB344D84-9AFB-497E-A393-DC336BA19D2E}</a:tableStyleId>
              </a:tblPr>
              <a:tblGrid>
                <a:gridCol w="2059464">
                  <a:extLst>
                    <a:ext uri="{9D8B030D-6E8A-4147-A177-3AD203B41FA5}">
                      <a16:colId xmlns="" xmlns:a16="http://schemas.microsoft.com/office/drawing/2014/main" val="20000"/>
                    </a:ext>
                  </a:extLst>
                </a:gridCol>
              </a:tblGrid>
              <a:tr h="944880">
                <a:tc>
                  <a:txBody>
                    <a:bodyPr/>
                    <a:lstStyle/>
                    <a:p>
                      <a:pPr fontAlgn="ctr"/>
                      <a:r>
                        <a:rPr lang="en-US" sz="1400" b="1" dirty="0">
                          <a:solidFill>
                            <a:schemeClr val="bg1"/>
                          </a:solidFill>
                          <a:latin typeface="Huawei Sans" panose="020C0503030203020204" pitchFamily="34" charset="0"/>
                        </a:rPr>
                        <a:t>Presentation layer:</a:t>
                      </a:r>
                    </a:p>
                    <a:p>
                      <a:pPr fontAlgn="ctr"/>
                      <a:r>
                        <a:rPr lang="en-US" sz="1400" b="1" dirty="0">
                          <a:solidFill>
                            <a:schemeClr val="bg1"/>
                          </a:solidFill>
                          <a:latin typeface="Huawei Sans" panose="020C0503030203020204" pitchFamily="34" charset="0"/>
                        </a:rPr>
                        <a:t>Format for presenting resources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 xmlns:a16="http://schemas.microsoft.com/office/drawing/2014/main" val="10000"/>
                  </a:ext>
                </a:extLst>
              </a:tr>
            </a:tbl>
          </a:graphicData>
        </a:graphic>
      </p:graphicFrame>
      <p:graphicFrame>
        <p:nvGraphicFramePr>
          <p:cNvPr id="30" name="表格 29"/>
          <p:cNvGraphicFramePr>
            <a:graphicFrameLocks noGrp="1"/>
          </p:cNvGraphicFramePr>
          <p:nvPr/>
        </p:nvGraphicFramePr>
        <p:xfrm>
          <a:off x="6920297" y="3978738"/>
          <a:ext cx="2669752" cy="944880"/>
        </p:xfrm>
        <a:graphic>
          <a:graphicData uri="http://schemas.openxmlformats.org/drawingml/2006/table">
            <a:tbl>
              <a:tblPr firstRow="1" bandRow="1">
                <a:tableStyleId>{EB344D84-9AFB-497E-A393-DC336BA19D2E}</a:tableStyleId>
              </a:tblPr>
              <a:tblGrid>
                <a:gridCol w="2669752">
                  <a:extLst>
                    <a:ext uri="{9D8B030D-6E8A-4147-A177-3AD203B41FA5}">
                      <a16:colId xmlns="" xmlns:a16="http://schemas.microsoft.com/office/drawing/2014/main" val="20000"/>
                    </a:ext>
                  </a:extLst>
                </a:gridCol>
              </a:tblGrid>
              <a:tr h="944880">
                <a:tc>
                  <a:txBody>
                    <a:bodyPr/>
                    <a:lstStyle/>
                    <a:p>
                      <a:pPr fontAlgn="ctr"/>
                      <a:r>
                        <a:rPr lang="en-US" sz="1400" b="0" dirty="0">
                          <a:solidFill>
                            <a:schemeClr val="tx1"/>
                          </a:solidFill>
                          <a:latin typeface="Huawei Sans" panose="020C0503030203020204" pitchFamily="34" charset="0"/>
                        </a:rPr>
                        <a:t>State transfer:</a:t>
                      </a:r>
                    </a:p>
                    <a:p>
                      <a:pPr fontAlgn="ctr"/>
                      <a:r>
                        <a:rPr lang="en-US" sz="1400" b="0" dirty="0">
                          <a:solidFill>
                            <a:schemeClr val="tx1"/>
                          </a:solidFill>
                          <a:latin typeface="Huawei Sans" panose="020C0503030203020204" pitchFamily="34" charset="0"/>
                        </a:rPr>
                        <a:t>HTTP actions for CRUD operations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bl>
          </a:graphicData>
        </a:graphic>
      </p:graphicFrame>
      <p:graphicFrame>
        <p:nvGraphicFramePr>
          <p:cNvPr id="31" name="表格 30"/>
          <p:cNvGraphicFramePr>
            <a:graphicFrameLocks noGrp="1"/>
          </p:cNvGraphicFramePr>
          <p:nvPr/>
        </p:nvGraphicFramePr>
        <p:xfrm>
          <a:off x="2244974" y="3978738"/>
          <a:ext cx="1944216" cy="944880"/>
        </p:xfrm>
        <a:graphic>
          <a:graphicData uri="http://schemas.openxmlformats.org/drawingml/2006/table">
            <a:tbl>
              <a:tblPr firstRow="1" bandRow="1">
                <a:tableStyleId>{EB344D84-9AFB-497E-A393-DC336BA19D2E}</a:tableStyleId>
              </a:tblPr>
              <a:tblGrid>
                <a:gridCol w="1944216">
                  <a:extLst>
                    <a:ext uri="{9D8B030D-6E8A-4147-A177-3AD203B41FA5}">
                      <a16:colId xmlns="" xmlns:a16="http://schemas.microsoft.com/office/drawing/2014/main" val="20000"/>
                    </a:ext>
                  </a:extLst>
                </a:gridCol>
              </a:tblGrid>
              <a:tr h="944880">
                <a:tc>
                  <a:txBody>
                    <a:bodyPr/>
                    <a:lstStyle/>
                    <a:p>
                      <a:pPr fontAlgn="ctr"/>
                      <a:r>
                        <a:rPr lang="en-US" sz="1400" b="0" dirty="0">
                          <a:solidFill>
                            <a:schemeClr val="tx1"/>
                          </a:solidFill>
                          <a:latin typeface="Huawei Sans" panose="020C0503030203020204" pitchFamily="34" charset="0"/>
                        </a:rPr>
                        <a:t>Resource:</a:t>
                      </a:r>
                    </a:p>
                    <a:p>
                      <a:pPr fontAlgn="ctr"/>
                      <a:r>
                        <a:rPr lang="en-US" sz="1400" b="0" dirty="0">
                          <a:solidFill>
                            <a:schemeClr val="tx1"/>
                          </a:solidFill>
                          <a:latin typeface="Huawei Sans" panose="020C0503030203020204" pitchFamily="34" charset="0"/>
                        </a:rPr>
                        <a:t>URI for locating resources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29522364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t>REST Concepts — </a:t>
            </a:r>
            <a:r>
              <a:rPr lang="en-US" smtClean="0"/>
              <a:t>Stat</a:t>
            </a:r>
            <a:r>
              <a:rPr lang="en-US" altLang="zh-CN" smtClean="0"/>
              <a:t>e</a:t>
            </a:r>
            <a:r>
              <a:rPr lang="en-US" smtClean="0"/>
              <a:t> </a:t>
            </a:r>
            <a:r>
              <a:rPr lang="en-US"/>
              <a:t>Transfer</a:t>
            </a:r>
            <a:endParaRPr lang="en-US" dirty="0"/>
          </a:p>
        </p:txBody>
      </p:sp>
      <p:sp>
        <p:nvSpPr>
          <p:cNvPr id="5" name="内容占位符 2"/>
          <p:cNvSpPr txBox="1">
            <a:spLocks/>
          </p:cNvSpPr>
          <p:nvPr/>
        </p:nvSpPr>
        <p:spPr>
          <a:xfrm>
            <a:off x="449266" y="1243012"/>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a:latin typeface="Huawei Sans" panose="020C0503030203020204" pitchFamily="34" charset="0"/>
              </a:rPr>
              <a:t>Accessing a URI represents an interaction between the client and the server. In this process, data and status changes are involved.</a:t>
            </a:r>
          </a:p>
          <a:p>
            <a:pPr fontAlgn="ctr"/>
            <a:r>
              <a:rPr lang="en-US" sz="1600" dirty="0">
                <a:latin typeface="Huawei Sans" panose="020C0503030203020204" pitchFamily="34" charset="0"/>
              </a:rPr>
              <a:t>Hypertext Transfer Protocol (HTTP) is a stateless protocol. This means that all states are stored on the server side, not on the client side. Therefore, the client performs operations on the server by using a certain </a:t>
            </a:r>
            <a:r>
              <a:rPr lang="en-US" sz="1600" dirty="0">
                <a:solidFill>
                  <a:srgbClr val="EC7061"/>
                </a:solidFill>
                <a:latin typeface="Huawei Sans" panose="020C0503030203020204" pitchFamily="34" charset="0"/>
              </a:rPr>
              <a:t>method</a:t>
            </a:r>
            <a:r>
              <a:rPr lang="en-US" sz="1600" dirty="0">
                <a:latin typeface="Huawei Sans" panose="020C0503030203020204" pitchFamily="34" charset="0"/>
              </a:rPr>
              <a:t>, so that a state transfer occurs on the server. Such a state transfer depends on the presentation layer, so it is called "Representational State Transfer".</a:t>
            </a:r>
          </a:p>
          <a:p>
            <a:pPr fontAlgn="ctr"/>
            <a:r>
              <a:rPr lang="en-US" sz="1600" dirty="0">
                <a:latin typeface="Huawei Sans" panose="020C0503030203020204" pitchFamily="34" charset="0"/>
              </a:rPr>
              <a:t>The method used by the client is </a:t>
            </a:r>
            <a:r>
              <a:rPr lang="en-US" sz="1600" dirty="0">
                <a:solidFill>
                  <a:srgbClr val="EC7061"/>
                </a:solidFill>
                <a:latin typeface="Huawei Sans" panose="020C0503030203020204" pitchFamily="34" charset="0"/>
              </a:rPr>
              <a:t>HTTP</a:t>
            </a:r>
            <a:r>
              <a:rPr lang="en-US" sz="1600" dirty="0">
                <a:latin typeface="Huawei Sans" panose="020C0503030203020204" pitchFamily="34" charset="0"/>
              </a:rPr>
              <a:t>.</a:t>
            </a:r>
          </a:p>
        </p:txBody>
      </p:sp>
      <p:graphicFrame>
        <p:nvGraphicFramePr>
          <p:cNvPr id="16" name="表格 15"/>
          <p:cNvGraphicFramePr>
            <a:graphicFrameLocks noGrp="1"/>
          </p:cNvGraphicFramePr>
          <p:nvPr/>
        </p:nvGraphicFramePr>
        <p:xfrm>
          <a:off x="4582636" y="3978738"/>
          <a:ext cx="1944216" cy="944880"/>
        </p:xfrm>
        <a:graphic>
          <a:graphicData uri="http://schemas.openxmlformats.org/drawingml/2006/table">
            <a:tbl>
              <a:tblPr firstRow="1" bandRow="1">
                <a:tableStyleId>{EB344D84-9AFB-497E-A393-DC336BA19D2E}</a:tableStyleId>
              </a:tblPr>
              <a:tblGrid>
                <a:gridCol w="1944216">
                  <a:extLst>
                    <a:ext uri="{9D8B030D-6E8A-4147-A177-3AD203B41FA5}">
                      <a16:colId xmlns="" xmlns:a16="http://schemas.microsoft.com/office/drawing/2014/main" val="20000"/>
                    </a:ext>
                  </a:extLst>
                </a:gridCol>
              </a:tblGrid>
              <a:tr h="944880">
                <a:tc>
                  <a:txBody>
                    <a:bodyPr/>
                    <a:lstStyle/>
                    <a:p>
                      <a:pPr fontAlgn="ctr"/>
                      <a:r>
                        <a:rPr lang="en-US" sz="1400" b="0" dirty="0">
                          <a:solidFill>
                            <a:schemeClr val="tx1"/>
                          </a:solidFill>
                          <a:latin typeface="Huawei Sans" panose="020C0503030203020204" pitchFamily="34" charset="0"/>
                        </a:rPr>
                        <a:t>Presentation layer:</a:t>
                      </a:r>
                    </a:p>
                    <a:p>
                      <a:pPr fontAlgn="ctr"/>
                      <a:r>
                        <a:rPr lang="en-US" sz="1400" b="0" dirty="0">
                          <a:solidFill>
                            <a:schemeClr val="tx1"/>
                          </a:solidFill>
                          <a:latin typeface="Huawei Sans" panose="020C0503030203020204" pitchFamily="34" charset="0"/>
                        </a:rPr>
                        <a:t>Format for presenting resources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bl>
          </a:graphicData>
        </a:graphic>
      </p:graphicFrame>
      <p:graphicFrame>
        <p:nvGraphicFramePr>
          <p:cNvPr id="17" name="表格 16"/>
          <p:cNvGraphicFramePr>
            <a:graphicFrameLocks noGrp="1"/>
          </p:cNvGraphicFramePr>
          <p:nvPr/>
        </p:nvGraphicFramePr>
        <p:xfrm>
          <a:off x="6920297" y="3978738"/>
          <a:ext cx="2669752" cy="944880"/>
        </p:xfrm>
        <a:graphic>
          <a:graphicData uri="http://schemas.openxmlformats.org/drawingml/2006/table">
            <a:tbl>
              <a:tblPr firstRow="1" bandRow="1">
                <a:tableStyleId>{EB344D84-9AFB-497E-A393-DC336BA19D2E}</a:tableStyleId>
              </a:tblPr>
              <a:tblGrid>
                <a:gridCol w="2669752">
                  <a:extLst>
                    <a:ext uri="{9D8B030D-6E8A-4147-A177-3AD203B41FA5}">
                      <a16:colId xmlns="" xmlns:a16="http://schemas.microsoft.com/office/drawing/2014/main" val="20000"/>
                    </a:ext>
                  </a:extLst>
                </a:gridCol>
              </a:tblGrid>
              <a:tr h="944880">
                <a:tc>
                  <a:txBody>
                    <a:bodyPr/>
                    <a:lstStyle/>
                    <a:p>
                      <a:pPr fontAlgn="ctr"/>
                      <a:r>
                        <a:rPr lang="en-US" sz="1400" b="1" dirty="0">
                          <a:solidFill>
                            <a:schemeClr val="bg1"/>
                          </a:solidFill>
                          <a:latin typeface="Huawei Sans" panose="020C0503030203020204" pitchFamily="34" charset="0"/>
                        </a:rPr>
                        <a:t>State transfer:</a:t>
                      </a:r>
                    </a:p>
                    <a:p>
                      <a:pPr fontAlgn="ctr"/>
                      <a:r>
                        <a:rPr lang="en-US" sz="1400" b="1" dirty="0">
                          <a:solidFill>
                            <a:schemeClr val="bg1"/>
                          </a:solidFill>
                          <a:latin typeface="Huawei Sans" panose="020C0503030203020204" pitchFamily="34" charset="0"/>
                        </a:rPr>
                        <a:t>HTTP actions for CRUD operations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 xmlns:a16="http://schemas.microsoft.com/office/drawing/2014/main" val="10000"/>
                  </a:ext>
                </a:extLst>
              </a:tr>
            </a:tbl>
          </a:graphicData>
        </a:graphic>
      </p:graphicFrame>
      <p:graphicFrame>
        <p:nvGraphicFramePr>
          <p:cNvPr id="18" name="表格 17"/>
          <p:cNvGraphicFramePr>
            <a:graphicFrameLocks noGrp="1"/>
          </p:cNvGraphicFramePr>
          <p:nvPr/>
        </p:nvGraphicFramePr>
        <p:xfrm>
          <a:off x="2244974" y="3978738"/>
          <a:ext cx="1944216" cy="944880"/>
        </p:xfrm>
        <a:graphic>
          <a:graphicData uri="http://schemas.openxmlformats.org/drawingml/2006/table">
            <a:tbl>
              <a:tblPr firstRow="1" bandRow="1">
                <a:tableStyleId>{EB344D84-9AFB-497E-A393-DC336BA19D2E}</a:tableStyleId>
              </a:tblPr>
              <a:tblGrid>
                <a:gridCol w="1944216">
                  <a:extLst>
                    <a:ext uri="{9D8B030D-6E8A-4147-A177-3AD203B41FA5}">
                      <a16:colId xmlns="" xmlns:a16="http://schemas.microsoft.com/office/drawing/2014/main" val="20000"/>
                    </a:ext>
                  </a:extLst>
                </a:gridCol>
              </a:tblGrid>
              <a:tr h="944880">
                <a:tc>
                  <a:txBody>
                    <a:bodyPr/>
                    <a:lstStyle/>
                    <a:p>
                      <a:pPr fontAlgn="ctr"/>
                      <a:r>
                        <a:rPr lang="en-US" sz="1400" b="0" dirty="0">
                          <a:solidFill>
                            <a:schemeClr val="tx1"/>
                          </a:solidFill>
                          <a:latin typeface="Huawei Sans" panose="020C0503030203020204" pitchFamily="34" charset="0"/>
                        </a:rPr>
                        <a:t>Resource:</a:t>
                      </a:r>
                    </a:p>
                    <a:p>
                      <a:pPr fontAlgn="ctr"/>
                      <a:r>
                        <a:rPr lang="en-US" sz="1400" b="0" dirty="0">
                          <a:solidFill>
                            <a:schemeClr val="tx1"/>
                          </a:solidFill>
                          <a:latin typeface="Huawei Sans" panose="020C0503030203020204" pitchFamily="34" charset="0"/>
                        </a:rPr>
                        <a:t>URI for locating resources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bl>
          </a:graphicData>
        </a:graphic>
      </p:graphicFrame>
      <p:grpSp>
        <p:nvGrpSpPr>
          <p:cNvPr id="19" name="组合 18"/>
          <p:cNvGrpSpPr/>
          <p:nvPr/>
        </p:nvGrpSpPr>
        <p:grpSpPr>
          <a:xfrm>
            <a:off x="3418511" y="5205650"/>
            <a:ext cx="5054044" cy="858542"/>
            <a:chOff x="3418511" y="5205650"/>
            <a:chExt cx="5054044" cy="858542"/>
          </a:xfrm>
        </p:grpSpPr>
        <p:pic>
          <p:nvPicPr>
            <p:cNvPr id="20" name="图片 19" descr="PC.png"/>
            <p:cNvPicPr>
              <a:picLocks noChangeAspect="1"/>
            </p:cNvPicPr>
            <p:nvPr/>
          </p:nvPicPr>
          <p:blipFill>
            <a:blip r:embed="rId3" cstate="print"/>
            <a:stretch>
              <a:fillRect/>
            </a:stretch>
          </p:blipFill>
          <p:spPr>
            <a:xfrm>
              <a:off x="7664449" y="5443567"/>
              <a:ext cx="808106" cy="620625"/>
            </a:xfrm>
            <a:prstGeom prst="rect">
              <a:avLst/>
            </a:prstGeom>
          </p:spPr>
        </p:pic>
        <p:cxnSp>
          <p:nvCxnSpPr>
            <p:cNvPr id="21" name="直接箭头连接符 20"/>
            <p:cNvCxnSpPr/>
            <p:nvPr/>
          </p:nvCxnSpPr>
          <p:spPr>
            <a:xfrm flipH="1">
              <a:off x="5176179" y="5753880"/>
              <a:ext cx="2365609" cy="0"/>
            </a:xfrm>
            <a:prstGeom prst="straightConnector1">
              <a:avLst/>
            </a:prstGeom>
            <a:ln w="57150">
              <a:solidFill>
                <a:srgbClr val="00B0F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5187330" y="5205650"/>
              <a:ext cx="3137960" cy="461665"/>
            </a:xfrm>
            <a:prstGeom prst="rect">
              <a:avLst/>
            </a:prstGeom>
            <a:noFill/>
          </p:spPr>
          <p:txBody>
            <a:bodyPr wrap="square" rtlCol="0">
              <a:spAutoFit/>
            </a:bodyPr>
            <a:lstStyle/>
            <a:p>
              <a:pPr fontAlgn="ctr">
                <a:lnSpc>
                  <a:spcPct val="150000"/>
                </a:lnSpc>
              </a:pPr>
              <a:r>
                <a:rPr lang="en-US" sz="1600" dirty="0">
                  <a:solidFill>
                    <a:schemeClr val="accent5">
                      <a:lumMod val="50000"/>
                    </a:schemeClr>
                  </a:solidFill>
                  <a:latin typeface="Huawei Sans" panose="020C0503030203020204" pitchFamily="34" charset="0"/>
                </a:rPr>
                <a:t>GET/POST/PUT/DELETE</a:t>
              </a:r>
            </a:p>
          </p:txBody>
        </p:sp>
        <p:sp>
          <p:nvSpPr>
            <p:cNvPr id="29" name="Freeform 159"/>
            <p:cNvSpPr/>
            <p:nvPr/>
          </p:nvSpPr>
          <p:spPr>
            <a:xfrm flipH="1">
              <a:off x="3418511" y="5248649"/>
              <a:ext cx="1541357" cy="8057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a:xfrm>
              <a:off x="3801379" y="5495104"/>
              <a:ext cx="2305029" cy="461665"/>
            </a:xfrm>
            <a:prstGeom prst="rect">
              <a:avLst/>
            </a:prstGeom>
            <a:noFill/>
          </p:spPr>
          <p:txBody>
            <a:bodyPr wrap="square" rtlCol="0">
              <a:spAutoFit/>
            </a:bodyPr>
            <a:lstStyle/>
            <a:p>
              <a:pPr fontAlgn="ctr"/>
              <a:r>
                <a:rPr lang="en-US" sz="2400" b="1" dirty="0">
                  <a:solidFill>
                    <a:srgbClr val="A6A6A6"/>
                  </a:solidFill>
                  <a:latin typeface="Huawei Sans" panose="020C0503030203020204" pitchFamily="34" charset="0"/>
                  <a:ea typeface="方正兰亭黑简体" panose="02000000000000000000" pitchFamily="2" charset="-122"/>
                  <a:sym typeface="Huawei Sans" panose="020C0503030203020204" pitchFamily="34" charset="0"/>
                </a:rPr>
                <a:t>API</a:t>
              </a:r>
            </a:p>
          </p:txBody>
        </p:sp>
      </p:grpSp>
    </p:spTree>
    <p:extLst>
      <p:ext uri="{BB962C8B-B14F-4D97-AF65-F5344CB8AC3E}">
        <p14:creationId xmlns:p14="http://schemas.microsoft.com/office/powerpoint/2010/main" val="27721886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RESTful and RESTCONF</a:t>
            </a:r>
            <a:endParaRPr lang="en-US" dirty="0"/>
          </a:p>
        </p:txBody>
      </p:sp>
      <p:sp>
        <p:nvSpPr>
          <p:cNvPr id="3" name="内容占位符 2"/>
          <p:cNvSpPr txBox="1">
            <a:spLocks/>
          </p:cNvSpPr>
          <p:nvPr/>
        </p:nvSpPr>
        <p:spPr>
          <a:xfrm>
            <a:off x="448220" y="1234010"/>
            <a:ext cx="11276184" cy="2431169"/>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a:latin typeface="Huawei Sans" panose="020C0503030203020204" pitchFamily="34" charset="0"/>
              </a:rPr>
              <a:t>RESTful APIs comply with the </a:t>
            </a:r>
            <a:r>
              <a:rPr lang="en-US" sz="1800" dirty="0">
                <a:solidFill>
                  <a:srgbClr val="EC7061"/>
                </a:solidFill>
                <a:latin typeface="Huawei Sans" panose="020C0503030203020204" pitchFamily="34" charset="0"/>
              </a:rPr>
              <a:t>REST design style</a:t>
            </a:r>
            <a:r>
              <a:rPr lang="en-US" sz="1800" dirty="0">
                <a:latin typeface="Huawei Sans" panose="020C0503030203020204" pitchFamily="34" charset="0"/>
              </a:rPr>
              <a:t>. There are no mandatory requirements on RESTful APIs, and therefore RESTful APIs can be defined freely.</a:t>
            </a:r>
          </a:p>
          <a:p>
            <a:pPr fontAlgn="ctr"/>
            <a:r>
              <a:rPr lang="en-US" sz="1800" dirty="0">
                <a:latin typeface="Huawei Sans" panose="020C0503030203020204" pitchFamily="34" charset="0"/>
              </a:rPr>
              <a:t>RESTCONF APIs also comply with the </a:t>
            </a:r>
            <a:r>
              <a:rPr lang="en-US" sz="1800" dirty="0">
                <a:solidFill>
                  <a:srgbClr val="EC7061"/>
                </a:solidFill>
                <a:latin typeface="Huawei Sans" panose="020C0503030203020204" pitchFamily="34" charset="0"/>
              </a:rPr>
              <a:t>REST design style</a:t>
            </a:r>
            <a:r>
              <a:rPr lang="en-US" sz="1800" dirty="0">
                <a:latin typeface="Huawei Sans" panose="020C0503030203020204" pitchFamily="34" charset="0"/>
              </a:rPr>
              <a:t>. Unlike RESTful APIs, RESTCONF APIs must comply with </a:t>
            </a:r>
            <a:r>
              <a:rPr lang="en-US" sz="1800" dirty="0">
                <a:solidFill>
                  <a:srgbClr val="EC7061"/>
                </a:solidFill>
                <a:latin typeface="Huawei Sans" panose="020C0503030203020204" pitchFamily="34" charset="0"/>
              </a:rPr>
              <a:t>RFC 8040</a:t>
            </a:r>
            <a:r>
              <a:rPr lang="en-US" sz="1800" dirty="0">
                <a:latin typeface="Huawei Sans" panose="020C0503030203020204" pitchFamily="34" charset="0"/>
              </a:rPr>
              <a:t> defined by Internet Engineering Task Force (IETF). RFC 8040 defines RESTCONF APIs and their specifications. RESTCONF APIs are based on HTTP and are used to access data defined in Yet Another Next Generation (YANG). RESTCONF allows web applications to access configuration data, status data, and event notifications of network devices in a modular and scalable manner.</a:t>
            </a:r>
          </a:p>
          <a:p>
            <a:pPr fontAlgn="ctr"/>
            <a:endParaRPr lang="en-US" altLang="zh-CN" sz="1800" dirty="0">
              <a:latin typeface="Huawei Sans" panose="020C0503030203020204" pitchFamily="34" charset="0"/>
            </a:endParaRPr>
          </a:p>
        </p:txBody>
      </p:sp>
      <p:sp>
        <p:nvSpPr>
          <p:cNvPr id="17" name="任意多边形 16"/>
          <p:cNvSpPr/>
          <p:nvPr/>
        </p:nvSpPr>
        <p:spPr>
          <a:xfrm>
            <a:off x="3713077" y="5131950"/>
            <a:ext cx="512507" cy="499693"/>
          </a:xfrm>
          <a:custGeom>
            <a:avLst/>
            <a:gdLst>
              <a:gd name="connsiteX0" fmla="*/ 49566 w 373939"/>
              <a:gd name="connsiteY0" fmla="*/ 142994 h 373939"/>
              <a:gd name="connsiteX1" fmla="*/ 142994 w 373939"/>
              <a:gd name="connsiteY1" fmla="*/ 142994 h 373939"/>
              <a:gd name="connsiteX2" fmla="*/ 142994 w 373939"/>
              <a:gd name="connsiteY2" fmla="*/ 49566 h 373939"/>
              <a:gd name="connsiteX3" fmla="*/ 230945 w 373939"/>
              <a:gd name="connsiteY3" fmla="*/ 49566 h 373939"/>
              <a:gd name="connsiteX4" fmla="*/ 230945 w 373939"/>
              <a:gd name="connsiteY4" fmla="*/ 142994 h 373939"/>
              <a:gd name="connsiteX5" fmla="*/ 324373 w 373939"/>
              <a:gd name="connsiteY5" fmla="*/ 142994 h 373939"/>
              <a:gd name="connsiteX6" fmla="*/ 324373 w 373939"/>
              <a:gd name="connsiteY6" fmla="*/ 230945 h 373939"/>
              <a:gd name="connsiteX7" fmla="*/ 230945 w 373939"/>
              <a:gd name="connsiteY7" fmla="*/ 230945 h 373939"/>
              <a:gd name="connsiteX8" fmla="*/ 230945 w 373939"/>
              <a:gd name="connsiteY8" fmla="*/ 324373 h 373939"/>
              <a:gd name="connsiteX9" fmla="*/ 142994 w 373939"/>
              <a:gd name="connsiteY9" fmla="*/ 324373 h 373939"/>
              <a:gd name="connsiteX10" fmla="*/ 142994 w 373939"/>
              <a:gd name="connsiteY10" fmla="*/ 230945 h 373939"/>
              <a:gd name="connsiteX11" fmla="*/ 49566 w 373939"/>
              <a:gd name="connsiteY11" fmla="*/ 230945 h 373939"/>
              <a:gd name="connsiteX12" fmla="*/ 49566 w 373939"/>
              <a:gd name="connsiteY12" fmla="*/ 142994 h 37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3939" h="373939">
                <a:moveTo>
                  <a:pt x="49566" y="142994"/>
                </a:moveTo>
                <a:lnTo>
                  <a:pt x="142994" y="142994"/>
                </a:lnTo>
                <a:lnTo>
                  <a:pt x="142994" y="49566"/>
                </a:lnTo>
                <a:lnTo>
                  <a:pt x="230945" y="49566"/>
                </a:lnTo>
                <a:lnTo>
                  <a:pt x="230945" y="142994"/>
                </a:lnTo>
                <a:lnTo>
                  <a:pt x="324373" y="142994"/>
                </a:lnTo>
                <a:lnTo>
                  <a:pt x="324373" y="230945"/>
                </a:lnTo>
                <a:lnTo>
                  <a:pt x="230945" y="230945"/>
                </a:lnTo>
                <a:lnTo>
                  <a:pt x="230945" y="324373"/>
                </a:lnTo>
                <a:lnTo>
                  <a:pt x="142994" y="324373"/>
                </a:lnTo>
                <a:lnTo>
                  <a:pt x="142994" y="230945"/>
                </a:lnTo>
                <a:lnTo>
                  <a:pt x="49566" y="230945"/>
                </a:lnTo>
                <a:lnTo>
                  <a:pt x="49566" y="142994"/>
                </a:lnTo>
                <a:close/>
              </a:path>
            </a:pathLst>
          </a:custGeom>
          <a:solidFill>
            <a:srgbClr val="00B0F0"/>
          </a:solidFill>
          <a:ln>
            <a:solidFill>
              <a:srgbClr val="27BCF2"/>
            </a:solidFill>
          </a:ln>
        </p:spPr>
        <p:style>
          <a:lnRef idx="0">
            <a:scrgbClr r="0" g="0" b="0"/>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49566" tIns="142994" rIns="49566" bIns="142994" numCol="1" spcCol="1270" anchor="ctr" anchorCtr="0">
            <a:noAutofit/>
          </a:bodyPr>
          <a:lstStyle/>
          <a:p>
            <a:pPr lvl="0" algn="ctr" defTabSz="222250" fontAlgn="ctr">
              <a:lnSpc>
                <a:spcPct val="90000"/>
              </a:lnSpc>
              <a:spcBef>
                <a:spcPct val="0"/>
              </a:spcBef>
              <a:spcAft>
                <a:spcPct val="35000"/>
              </a:spcAft>
            </a:pPr>
            <a:endParaRPr lang="en-US" altLang="zh-CN" sz="500" kern="1200" dirty="0">
              <a:latin typeface="Huawei Sans" panose="020C0503030203020204" pitchFamily="34" charset="0"/>
            </a:endParaRPr>
          </a:p>
        </p:txBody>
      </p:sp>
      <p:sp>
        <p:nvSpPr>
          <p:cNvPr id="9" name="Right Arrow 157"/>
          <p:cNvSpPr/>
          <p:nvPr/>
        </p:nvSpPr>
        <p:spPr>
          <a:xfrm>
            <a:off x="6166771" y="5156458"/>
            <a:ext cx="695687" cy="353059"/>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a:extLst>
              <a:ext uri="{FF2B5EF4-FFF2-40B4-BE49-F238E27FC236}">
                <a16:creationId xmlns="" xmlns:a16="http://schemas.microsoft.com/office/drawing/2014/main" id="{9BA7CD8A-2D01-48CB-8A7C-5CB0D950E54A}"/>
              </a:ext>
            </a:extLst>
          </p:cNvPr>
          <p:cNvSpPr txBox="1"/>
          <p:nvPr/>
        </p:nvSpPr>
        <p:spPr>
          <a:xfrm>
            <a:off x="4702697" y="4324259"/>
            <a:ext cx="3626462" cy="369332"/>
          </a:xfrm>
          <a:prstGeom prst="rect">
            <a:avLst/>
          </a:prstGeom>
          <a:noFill/>
        </p:spPr>
        <p:txBody>
          <a:bodyPr wrap="square" rtlCol="0">
            <a:spAutoFit/>
          </a:bodyPr>
          <a:lstStyle/>
          <a:p>
            <a:pPr fontAlgn="ctr"/>
            <a:r>
              <a:rPr lang="en-US" b="1" dirty="0">
                <a:solidFill>
                  <a:srgbClr val="EC7061"/>
                </a:solidFill>
                <a:latin typeface="Huawei Sans" panose="020C0503030203020204" pitchFamily="34" charset="0"/>
              </a:rPr>
              <a:t>REST + Conf</a:t>
            </a:r>
            <a:r>
              <a:rPr lang="en-US" b="1" dirty="0">
                <a:latin typeface="Huawei Sans" panose="020C0503030203020204" pitchFamily="34" charset="0"/>
              </a:rPr>
              <a:t>iguration</a:t>
            </a:r>
          </a:p>
        </p:txBody>
      </p:sp>
      <p:sp>
        <p:nvSpPr>
          <p:cNvPr id="4" name="矩形 3"/>
          <p:cNvSpPr/>
          <p:nvPr/>
        </p:nvSpPr>
        <p:spPr>
          <a:xfrm>
            <a:off x="1896747" y="5127976"/>
            <a:ext cx="1686472" cy="474028"/>
          </a:xfrm>
          <a:prstGeom prst="rect">
            <a:avLst/>
          </a:prstGeom>
          <a:solidFill>
            <a:srgbClr val="F3FBFE"/>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 name="文本框 4"/>
          <p:cNvSpPr txBox="1"/>
          <p:nvPr/>
        </p:nvSpPr>
        <p:spPr>
          <a:xfrm>
            <a:off x="2165819" y="5196490"/>
            <a:ext cx="1578349" cy="338554"/>
          </a:xfrm>
          <a:prstGeom prst="rect">
            <a:avLst/>
          </a:prstGeom>
          <a:noFill/>
        </p:spPr>
        <p:txBody>
          <a:bodyPr wrap="square" rtlCol="0">
            <a:spAutoFit/>
          </a:bodyPr>
          <a:lstStyle/>
          <a:p>
            <a:pPr fontAlgn="ctr"/>
            <a:r>
              <a:rPr lang="en-US" sz="1600" dirty="0">
                <a:latin typeface="Huawei Sans" panose="020C0503030203020204" pitchFamily="34" charset="0"/>
              </a:rPr>
              <a:t>REST style</a:t>
            </a:r>
          </a:p>
        </p:txBody>
      </p:sp>
      <p:sp>
        <p:nvSpPr>
          <p:cNvPr id="28" name="矩形 27"/>
          <p:cNvSpPr/>
          <p:nvPr/>
        </p:nvSpPr>
        <p:spPr>
          <a:xfrm>
            <a:off x="4404002" y="5127976"/>
            <a:ext cx="1686472" cy="474028"/>
          </a:xfrm>
          <a:prstGeom prst="rect">
            <a:avLst/>
          </a:prstGeom>
          <a:solidFill>
            <a:srgbClr val="F3FBFE"/>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9" name="文本框 28"/>
          <p:cNvSpPr txBox="1"/>
          <p:nvPr/>
        </p:nvSpPr>
        <p:spPr>
          <a:xfrm>
            <a:off x="4702697" y="5196490"/>
            <a:ext cx="1578349" cy="338554"/>
          </a:xfrm>
          <a:prstGeom prst="rect">
            <a:avLst/>
          </a:prstGeom>
          <a:noFill/>
        </p:spPr>
        <p:txBody>
          <a:bodyPr wrap="square" rtlCol="0">
            <a:spAutoFit/>
          </a:bodyPr>
          <a:lstStyle/>
          <a:p>
            <a:pPr fontAlgn="ctr"/>
            <a:r>
              <a:rPr lang="en-US" sz="1600" dirty="0">
                <a:latin typeface="Huawei Sans" panose="020C0503030203020204" pitchFamily="34" charset="0"/>
              </a:rPr>
              <a:t>RFC 8040</a:t>
            </a:r>
          </a:p>
        </p:txBody>
      </p:sp>
      <p:sp>
        <p:nvSpPr>
          <p:cNvPr id="30" name="矩形 29"/>
          <p:cNvSpPr/>
          <p:nvPr/>
        </p:nvSpPr>
        <p:spPr>
          <a:xfrm>
            <a:off x="7136090" y="5144782"/>
            <a:ext cx="1686472" cy="474028"/>
          </a:xfrm>
          <a:prstGeom prst="rect">
            <a:avLst/>
          </a:prstGeom>
          <a:solidFill>
            <a:srgbClr val="F3FBFE"/>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1" name="文本框 30"/>
          <p:cNvSpPr txBox="1"/>
          <p:nvPr/>
        </p:nvSpPr>
        <p:spPr>
          <a:xfrm>
            <a:off x="7326662" y="5195713"/>
            <a:ext cx="1578349" cy="338554"/>
          </a:xfrm>
          <a:prstGeom prst="rect">
            <a:avLst/>
          </a:prstGeom>
          <a:noFill/>
        </p:spPr>
        <p:txBody>
          <a:bodyPr wrap="square" rtlCol="0">
            <a:spAutoFit/>
          </a:bodyPr>
          <a:lstStyle/>
          <a:p>
            <a:pPr fontAlgn="ctr"/>
            <a:r>
              <a:rPr lang="en-US" sz="1600" dirty="0">
                <a:latin typeface="Huawei Sans" panose="020C0503030203020204" pitchFamily="34" charset="0"/>
              </a:rPr>
              <a:t>RESTCONF</a:t>
            </a:r>
          </a:p>
        </p:txBody>
      </p:sp>
    </p:spTree>
    <p:extLst>
      <p:ext uri="{BB962C8B-B14F-4D97-AF65-F5344CB8AC3E}">
        <p14:creationId xmlns:p14="http://schemas.microsoft.com/office/powerpoint/2010/main" val="2771023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851800" y="2130982"/>
            <a:ext cx="3766044" cy="2846427"/>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a:t>Defining RESTful APIs</a:t>
            </a:r>
            <a:endParaRPr lang="en-US" dirty="0"/>
          </a:p>
        </p:txBody>
      </p:sp>
      <p:sp>
        <p:nvSpPr>
          <p:cNvPr id="7" name="圆角矩形 6"/>
          <p:cNvSpPr/>
          <p:nvPr/>
        </p:nvSpPr>
        <p:spPr>
          <a:xfrm>
            <a:off x="1116360" y="2512939"/>
            <a:ext cx="1168454" cy="576000"/>
          </a:xfrm>
          <a:prstGeom prst="roundRect">
            <a:avLst>
              <a:gd name="adj" fmla="val 15000"/>
            </a:avLst>
          </a:prstGeom>
          <a:solidFill>
            <a:schemeClr val="bg1"/>
          </a:solidFill>
          <a:ln>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URI</a:t>
            </a:r>
          </a:p>
        </p:txBody>
      </p:sp>
      <p:sp>
        <p:nvSpPr>
          <p:cNvPr id="8" name="圆角矩形 7"/>
          <p:cNvSpPr/>
          <p:nvPr/>
        </p:nvSpPr>
        <p:spPr>
          <a:xfrm>
            <a:off x="2885550" y="2512939"/>
            <a:ext cx="1168454" cy="576000"/>
          </a:xfrm>
          <a:prstGeom prst="roundRect">
            <a:avLst>
              <a:gd name="adj" fmla="val 15000"/>
            </a:avLst>
          </a:prstGeom>
          <a:solidFill>
            <a:schemeClr val="bg1"/>
          </a:solidFill>
          <a:ln>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Request method</a:t>
            </a:r>
          </a:p>
        </p:txBody>
      </p:sp>
      <p:sp>
        <p:nvSpPr>
          <p:cNvPr id="9" name="圆角矩形 8"/>
          <p:cNvSpPr/>
          <p:nvPr/>
        </p:nvSpPr>
        <p:spPr>
          <a:xfrm>
            <a:off x="1116360" y="3277302"/>
            <a:ext cx="1168454" cy="576000"/>
          </a:xfrm>
          <a:prstGeom prst="roundRect">
            <a:avLst>
              <a:gd name="adj" fmla="val 15000"/>
            </a:avLst>
          </a:prstGeom>
          <a:solidFill>
            <a:schemeClr val="bg1"/>
          </a:solidFill>
          <a:ln>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Message header</a:t>
            </a:r>
          </a:p>
        </p:txBody>
      </p:sp>
      <p:sp>
        <p:nvSpPr>
          <p:cNvPr id="10" name="圆角矩形 9"/>
          <p:cNvSpPr/>
          <p:nvPr/>
        </p:nvSpPr>
        <p:spPr>
          <a:xfrm>
            <a:off x="1116360" y="4041665"/>
            <a:ext cx="1168454" cy="576000"/>
          </a:xfrm>
          <a:prstGeom prst="roundRect">
            <a:avLst>
              <a:gd name="adj" fmla="val 15000"/>
            </a:avLst>
          </a:prstGeom>
          <a:solidFill>
            <a:schemeClr val="bg1"/>
          </a:solidFill>
          <a:ln>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Message body</a:t>
            </a:r>
          </a:p>
        </p:txBody>
      </p:sp>
      <p:sp>
        <p:nvSpPr>
          <p:cNvPr id="11" name="圆角矩形 10"/>
          <p:cNvSpPr/>
          <p:nvPr/>
        </p:nvSpPr>
        <p:spPr>
          <a:xfrm>
            <a:off x="2885550" y="3277302"/>
            <a:ext cx="1168454" cy="576000"/>
          </a:xfrm>
          <a:prstGeom prst="roundRect">
            <a:avLst>
              <a:gd name="adj" fmla="val 15000"/>
            </a:avLst>
          </a:prstGeom>
          <a:solidFill>
            <a:schemeClr val="bg1"/>
          </a:solidFill>
          <a:ln>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Status code</a:t>
            </a:r>
          </a:p>
        </p:txBody>
      </p:sp>
      <p:sp>
        <p:nvSpPr>
          <p:cNvPr id="23" name="圆角矩形 22"/>
          <p:cNvSpPr/>
          <p:nvPr/>
        </p:nvSpPr>
        <p:spPr>
          <a:xfrm>
            <a:off x="1877960" y="5376452"/>
            <a:ext cx="8200760" cy="846542"/>
          </a:xfrm>
          <a:prstGeom prst="roundRect">
            <a:avLst>
              <a:gd name="adj" fmla="val 15000"/>
            </a:avLst>
          </a:prstGeom>
          <a:solidFill>
            <a:schemeClr val="bg1"/>
          </a:solidFill>
          <a:ln w="19050" cap="flat" cmpd="sng" algn="ctr">
            <a:solidFill>
              <a:srgbClr val="EC7061"/>
            </a:solidFill>
            <a:prstDash val="solid"/>
            <a:miter lim="800000"/>
          </a:ln>
          <a:effectLst/>
        </p:spPr>
        <p:txBody>
          <a:bodyPr rot="0" spcFirstLastPara="0" vertOverflow="overflow" horzOverflow="overflow" vert="horz" wrap="square" lIns="108000" tIns="0" rIns="108000" bIns="0" numCol="1" spcCol="0" rtlCol="0" fromWordArt="0" anchor="ctr" anchorCtr="0" forceAA="0" compatLnSpc="1">
            <a:prstTxWarp prst="textNoShape">
              <a:avLst/>
            </a:prstTxWarp>
            <a:noAutofit/>
          </a:bodyPr>
          <a:lstStyle/>
          <a:p>
            <a:pPr lvl="0" defTabSz="1219304" fontAlgn="ctr">
              <a:lnSpc>
                <a:spcPct val="125000"/>
              </a:lnSpc>
              <a:spcAft>
                <a:spcPts val="600"/>
              </a:spcAft>
              <a:defRPr/>
            </a:pPr>
            <a:r>
              <a:rPr lang="en-US" sz="1600" dirty="0">
                <a:solidFill>
                  <a:srgbClr val="EC7061"/>
                </a:solidFill>
                <a:latin typeface="Huawei Sans" panose="020C0503030203020204" pitchFamily="34" charset="0"/>
              </a:rPr>
              <a:t>All the preceding fields are contained in HTTP packets. Therefore, REST makes full use or heavily relies on HTTP.</a:t>
            </a:r>
          </a:p>
        </p:txBody>
      </p:sp>
      <p:pic>
        <p:nvPicPr>
          <p:cNvPr id="24" name="图片 2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577376" y="3193050"/>
            <a:ext cx="836971" cy="659158"/>
          </a:xfrm>
          <a:prstGeom prst="rect">
            <a:avLst/>
          </a:prstGeom>
        </p:spPr>
      </p:pic>
      <p:pic>
        <p:nvPicPr>
          <p:cNvPr id="25" name="图片 24" descr="笔记本电脑.png"/>
          <p:cNvPicPr>
            <a:picLocks noChangeAspect="1"/>
          </p:cNvPicPr>
          <p:nvPr/>
        </p:nvPicPr>
        <p:blipFill>
          <a:blip r:embed="rId4" cstate="print"/>
          <a:stretch>
            <a:fillRect/>
          </a:stretch>
        </p:blipFill>
        <p:spPr>
          <a:xfrm>
            <a:off x="6594917" y="3225154"/>
            <a:ext cx="968153" cy="606958"/>
          </a:xfrm>
          <a:prstGeom prst="rect">
            <a:avLst/>
          </a:prstGeom>
        </p:spPr>
      </p:pic>
      <p:cxnSp>
        <p:nvCxnSpPr>
          <p:cNvPr id="27" name="直接箭头连接符 26">
            <a:extLst>
              <a:ext uri="{FF2B5EF4-FFF2-40B4-BE49-F238E27FC236}">
                <a16:creationId xmlns="" xmlns:a16="http://schemas.microsoft.com/office/drawing/2014/main" id="{BA877C97-A666-4A1C-8CE5-234683096791}"/>
              </a:ext>
            </a:extLst>
          </p:cNvPr>
          <p:cNvCxnSpPr>
            <a:cxnSpLocks/>
          </p:cNvCxnSpPr>
          <p:nvPr/>
        </p:nvCxnSpPr>
        <p:spPr>
          <a:xfrm>
            <a:off x="7685212" y="3314966"/>
            <a:ext cx="1749923" cy="0"/>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7708955" y="3711249"/>
            <a:ext cx="1645308" cy="338554"/>
          </a:xfrm>
          <a:prstGeom prst="rect">
            <a:avLst/>
          </a:prstGeom>
          <a:noFill/>
        </p:spPr>
        <p:txBody>
          <a:bodyPr wrap="square" rtlCol="0">
            <a:spAutoFit/>
          </a:bodyPr>
          <a:lstStyle/>
          <a:p>
            <a:pPr algn="ctr" fontAlgn="ctr"/>
            <a:r>
              <a:rPr lang="en-US" sz="1600" dirty="0">
                <a:latin typeface="Huawei Sans" panose="020C0503030203020204" pitchFamily="34" charset="0"/>
              </a:rPr>
              <a:t>HTTP response</a:t>
            </a:r>
          </a:p>
        </p:txBody>
      </p:sp>
      <p:cxnSp>
        <p:nvCxnSpPr>
          <p:cNvPr id="29" name="直接箭头连接符 28">
            <a:extLst>
              <a:ext uri="{FF2B5EF4-FFF2-40B4-BE49-F238E27FC236}">
                <a16:creationId xmlns="" xmlns:a16="http://schemas.microsoft.com/office/drawing/2014/main" id="{BA877C97-A666-4A1C-8CE5-234683096791}"/>
              </a:ext>
            </a:extLst>
          </p:cNvPr>
          <p:cNvCxnSpPr>
            <a:cxnSpLocks/>
          </p:cNvCxnSpPr>
          <p:nvPr/>
        </p:nvCxnSpPr>
        <p:spPr>
          <a:xfrm flipH="1">
            <a:off x="7685212" y="3624474"/>
            <a:ext cx="1749923" cy="0"/>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7708955" y="2911878"/>
            <a:ext cx="1645308" cy="338554"/>
          </a:xfrm>
          <a:prstGeom prst="rect">
            <a:avLst/>
          </a:prstGeom>
          <a:noFill/>
        </p:spPr>
        <p:txBody>
          <a:bodyPr wrap="square" rtlCol="0">
            <a:spAutoFit/>
          </a:bodyPr>
          <a:lstStyle/>
          <a:p>
            <a:pPr algn="ctr" fontAlgn="ctr"/>
            <a:r>
              <a:rPr lang="en-US" sz="1600" dirty="0">
                <a:latin typeface="Huawei Sans" panose="020C0503030203020204" pitchFamily="34" charset="0"/>
              </a:rPr>
              <a:t>HTTP request</a:t>
            </a:r>
          </a:p>
        </p:txBody>
      </p:sp>
      <p:sp>
        <p:nvSpPr>
          <p:cNvPr id="22" name="内容占位符 2"/>
          <p:cNvSpPr txBox="1">
            <a:spLocks/>
          </p:cNvSpPr>
          <p:nvPr/>
        </p:nvSpPr>
        <p:spPr>
          <a:xfrm>
            <a:off x="449266" y="1243012"/>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a:latin typeface="Huawei Sans" panose="020C0503030203020204" pitchFamily="34" charset="0"/>
                <a:cs typeface="Arial" panose="020B0604020202020204" pitchFamily="34" charset="0"/>
              </a:rPr>
              <a:t>What is the content defined when we define RESTful APIs?</a:t>
            </a:r>
          </a:p>
        </p:txBody>
      </p:sp>
      <p:sp>
        <p:nvSpPr>
          <p:cNvPr id="18" name="下箭头 63"/>
          <p:cNvSpPr/>
          <p:nvPr/>
        </p:nvSpPr>
        <p:spPr>
          <a:xfrm rot="5400000" flipV="1">
            <a:off x="4298405" y="2774213"/>
            <a:ext cx="2635709" cy="1563187"/>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43613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p:txBody>
          <a:bodyPr/>
          <a:lstStyle/>
          <a:p>
            <a:r>
              <a:rPr lang="en-US"/>
              <a:t>RESTful Principles and Practices</a:t>
            </a:r>
            <a:endParaRPr lang="en-US" dirty="0"/>
          </a:p>
        </p:txBody>
      </p:sp>
      <p:sp>
        <p:nvSpPr>
          <p:cNvPr id="5" name="文本占位符 4"/>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16352200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REST and RESTful</a:t>
            </a:r>
          </a:p>
          <a:p>
            <a:pPr marL="457017" indent="-457017" fontAlgn="auto"/>
            <a:r>
              <a:rPr lang="en-US" b="1" dirty="0">
                <a:latin typeface="Huawei Sans" panose="020C0503030203020204" pitchFamily="34" charset="0"/>
                <a:ea typeface="方正兰亭黑简体" panose="02000000000000000000" pitchFamily="2" charset="-122"/>
                <a:sym typeface="Huawei Sans" panose="020C0503030203020204" pitchFamily="34" charset="0"/>
              </a:rPr>
              <a:t>Working Principle of HTTP</a:t>
            </a:r>
          </a:p>
          <a:p>
            <a:pPr lvl="1" fontAlgn="auto">
              <a:buFont typeface="微软雅黑" panose="020B0503020204020204" pitchFamily="34" charset="-122"/>
              <a:buChar char="▪"/>
            </a:pPr>
            <a:r>
              <a:rPr lang="en-US" b="1" dirty="0">
                <a:latin typeface="Huawei Sans" panose="020C0503030203020204" pitchFamily="34" charset="0"/>
                <a:ea typeface="方正兰亭黑简体" panose="02000000000000000000" pitchFamily="2" charset="-122"/>
                <a:sym typeface="Huawei Sans" panose="020C0503030203020204" pitchFamily="34" charset="0"/>
              </a:rPr>
              <a:t>Overview of HTTP</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HTTP/1.1</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HTTPS and HTTP/2</a:t>
            </a: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Practices in Invoking RESTful APIs</a:t>
            </a:r>
          </a:p>
        </p:txBody>
      </p:sp>
    </p:spTree>
    <p:extLst>
      <p:ext uri="{BB962C8B-B14F-4D97-AF65-F5344CB8AC3E}">
        <p14:creationId xmlns:p14="http://schemas.microsoft.com/office/powerpoint/2010/main" val="28048680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103" descr="C:\Users\dh\Desktop\第二季1\23\未标题.png"/>
          <p:cNvPicPr>
            <a:picLocks noChangeAspect="1" noChangeArrowheads="1"/>
          </p:cNvPicPr>
          <p:nvPr/>
        </p:nvPicPr>
        <p:blipFill>
          <a:blip r:embed="rId3" cstate="email">
            <a:extLst>
              <a:ext uri="{BEBA8EAE-BF5A-486C-A8C5-ECC9F3942E4B}">
                <a14:imgProps xmlns:a14="http://schemas.microsoft.com/office/drawing/2010/main">
                  <a14:imgLayer r:embed="rId4">
                    <a14:imgEffect>
                      <a14:brightnessContrast bright="-3000" contrast="-40000"/>
                    </a14:imgEffect>
                  </a14:imgLayer>
                </a14:imgProps>
              </a:ext>
            </a:extLst>
          </a:blip>
          <a:srcRect/>
          <a:stretch>
            <a:fillRect/>
          </a:stretch>
        </p:blipFill>
        <p:spPr bwMode="auto">
          <a:xfrm>
            <a:off x="1004593" y="2344797"/>
            <a:ext cx="9647691" cy="3997920"/>
          </a:xfrm>
          <a:prstGeom prst="rect">
            <a:avLst/>
          </a:prstGeom>
          <a:noFill/>
          <a:ln w="9525">
            <a:noFill/>
            <a:miter lim="800000"/>
            <a:headEnd/>
            <a:tailEnd/>
          </a:ln>
        </p:spPr>
      </p:pic>
      <p:sp>
        <p:nvSpPr>
          <p:cNvPr id="57" name="矩形 6"/>
          <p:cNvSpPr/>
          <p:nvPr/>
        </p:nvSpPr>
        <p:spPr>
          <a:xfrm>
            <a:off x="866354" y="4279082"/>
            <a:ext cx="1305525" cy="326382"/>
          </a:xfrm>
          <a:prstGeom prst="rect">
            <a:avLst/>
          </a:prstGeom>
          <a:solidFill>
            <a:srgbClr val="00B0F0"/>
          </a:solidFill>
          <a:ln>
            <a:solidFill>
              <a:schemeClr val="accent1"/>
            </a:solidFill>
          </a:ln>
          <a:effectLst/>
        </p:spPr>
        <p:txBody>
          <a:bodyPr wrap="none" lIns="72000" tIns="0" rIns="72000" bIns="0" anchor="ctr" anchorCtr="0">
            <a:noAutofit/>
          </a:bodyPr>
          <a:lstStyle/>
          <a:p>
            <a:pPr marL="214138" indent="-214138" algn="ctr" defTabSz="697142" eaLnBrk="0" fontAlgn="ctr" hangingPunct="0">
              <a:buClr>
                <a:srgbClr val="990000"/>
              </a:buClr>
              <a:buSzPct val="60000"/>
              <a:defRPr/>
            </a:pPr>
            <a:r>
              <a:rPr lang="en-US" sz="1050" b="1"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1991</a:t>
            </a:r>
          </a:p>
        </p:txBody>
      </p:sp>
      <p:sp>
        <p:nvSpPr>
          <p:cNvPr id="58" name="矩形 7"/>
          <p:cNvSpPr/>
          <p:nvPr/>
        </p:nvSpPr>
        <p:spPr>
          <a:xfrm>
            <a:off x="2178459" y="4279082"/>
            <a:ext cx="1305525" cy="326382"/>
          </a:xfrm>
          <a:prstGeom prst="rect">
            <a:avLst/>
          </a:prstGeom>
          <a:solidFill>
            <a:srgbClr val="F4FBFE"/>
          </a:solidFill>
          <a:ln w="12700">
            <a:noFill/>
          </a:ln>
          <a:effectLst/>
        </p:spPr>
        <p:txBody>
          <a:bodyPr wrap="none" lIns="72000" tIns="60944" rIns="72000" bIns="60944" anchor="ctr" anchorCtr="0">
            <a:noAutofit/>
          </a:bodyPr>
          <a:lstStyle/>
          <a:p>
            <a:pPr marL="214138" indent="-214138" algn="ctr" defTabSz="697142" eaLnBrk="0" fontAlgn="ctr" hangingPunct="0">
              <a:buClr>
                <a:srgbClr val="990000"/>
              </a:buClr>
              <a:buSzPct val="60000"/>
              <a:defRPr/>
            </a:pPr>
            <a:r>
              <a:rPr lang="en-US" sz="105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1996</a:t>
            </a:r>
          </a:p>
        </p:txBody>
      </p:sp>
      <p:sp>
        <p:nvSpPr>
          <p:cNvPr id="59" name="矩形 9"/>
          <p:cNvSpPr/>
          <p:nvPr/>
        </p:nvSpPr>
        <p:spPr>
          <a:xfrm>
            <a:off x="4802670" y="4279082"/>
            <a:ext cx="1305525" cy="326382"/>
          </a:xfrm>
          <a:prstGeom prst="rect">
            <a:avLst/>
          </a:prstGeom>
          <a:solidFill>
            <a:srgbClr val="F4FBFE"/>
          </a:solidFill>
          <a:ln w="12700">
            <a:noFill/>
          </a:ln>
          <a:effectLst/>
        </p:spPr>
        <p:txBody>
          <a:bodyPr wrap="none" lIns="72000" tIns="60944" rIns="72000" bIns="60944" anchor="ctr" anchorCtr="0">
            <a:noAutofit/>
          </a:bodyPr>
          <a:lstStyle/>
          <a:p>
            <a:pPr marL="214138" indent="-214138" algn="ctr" defTabSz="697142" eaLnBrk="0" fontAlgn="ctr" hangingPunct="0">
              <a:buSzPct val="60000"/>
              <a:defRPr/>
            </a:pPr>
            <a:r>
              <a:rPr lang="en-US" sz="105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2000</a:t>
            </a:r>
          </a:p>
        </p:txBody>
      </p:sp>
      <p:sp>
        <p:nvSpPr>
          <p:cNvPr id="60" name="矩形 10"/>
          <p:cNvSpPr/>
          <p:nvPr/>
        </p:nvSpPr>
        <p:spPr>
          <a:xfrm>
            <a:off x="6114777" y="4279082"/>
            <a:ext cx="1305525" cy="326382"/>
          </a:xfrm>
          <a:prstGeom prst="rect">
            <a:avLst/>
          </a:prstGeom>
          <a:solidFill>
            <a:srgbClr val="00B0F0"/>
          </a:solidFill>
          <a:ln>
            <a:solidFill>
              <a:schemeClr val="accent1"/>
            </a:solidFill>
          </a:ln>
          <a:effectLst/>
        </p:spPr>
        <p:txBody>
          <a:bodyPr wrap="none" lIns="72000" tIns="60944" rIns="72000" bIns="60944" anchor="ctr" anchorCtr="0">
            <a:noAutofit/>
          </a:bodyPr>
          <a:lstStyle/>
          <a:p>
            <a:pPr marL="214138" indent="-214138" algn="ctr" defTabSz="697142" eaLnBrk="0" fontAlgn="ctr" hangingPunct="0">
              <a:buSzPct val="60000"/>
              <a:defRPr/>
            </a:pPr>
            <a:r>
              <a:rPr lang="en-US" sz="1050" b="1"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2009</a:t>
            </a:r>
          </a:p>
        </p:txBody>
      </p:sp>
      <p:cxnSp>
        <p:nvCxnSpPr>
          <p:cNvPr id="61" name="直接箭头连接符 88"/>
          <p:cNvCxnSpPr/>
          <p:nvPr/>
        </p:nvCxnSpPr>
        <p:spPr bwMode="auto">
          <a:xfrm>
            <a:off x="1520410" y="4146063"/>
            <a:ext cx="0" cy="133020"/>
          </a:xfrm>
          <a:prstGeom prst="straightConnector1">
            <a:avLst/>
          </a:prstGeom>
          <a:noFill/>
          <a:ln w="19050">
            <a:solidFill>
              <a:srgbClr val="000000">
                <a:alpha val="55000"/>
              </a:srgb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2" name="직사각형 35"/>
          <p:cNvSpPr>
            <a:spLocks noChangeArrowheads="1"/>
          </p:cNvSpPr>
          <p:nvPr/>
        </p:nvSpPr>
        <p:spPr bwMode="auto">
          <a:xfrm>
            <a:off x="3490565" y="4279082"/>
            <a:ext cx="1305525" cy="326382"/>
          </a:xfrm>
          <a:prstGeom prst="rect">
            <a:avLst/>
          </a:prstGeom>
          <a:solidFill>
            <a:srgbClr val="00B0F0"/>
          </a:solidFill>
          <a:ln w="9525">
            <a:solidFill>
              <a:schemeClr val="accent1"/>
            </a:solidFill>
            <a:miter lim="800000"/>
            <a:headEnd/>
            <a:tailEnd/>
          </a:ln>
          <a:effectLst/>
        </p:spPr>
        <p:txBody>
          <a:bodyPr wrap="none" lIns="72000" rIns="72000" anchor="ctr" anchorCtr="0">
            <a:noAutofit/>
          </a:bodyPr>
          <a:lstStyle/>
          <a:p>
            <a:pPr algn="ctr" defTabSz="914034" fontAlgn="ctr">
              <a:defRPr/>
            </a:pPr>
            <a:r>
              <a:rPr lang="en-US" sz="1050" b="1"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1999</a:t>
            </a:r>
          </a:p>
        </p:txBody>
      </p:sp>
      <p:sp>
        <p:nvSpPr>
          <p:cNvPr id="63" name="矩形 93"/>
          <p:cNvSpPr/>
          <p:nvPr/>
        </p:nvSpPr>
        <p:spPr>
          <a:xfrm>
            <a:off x="7426882" y="4279082"/>
            <a:ext cx="1305525" cy="326382"/>
          </a:xfrm>
          <a:prstGeom prst="rect">
            <a:avLst/>
          </a:prstGeom>
          <a:solidFill>
            <a:srgbClr val="F4FBFE"/>
          </a:solidFill>
          <a:ln w="12700">
            <a:noFill/>
          </a:ln>
          <a:effectLst/>
        </p:spPr>
        <p:txBody>
          <a:bodyPr wrap="none" lIns="72000" tIns="60944" rIns="72000" bIns="60944" anchor="ctr" anchorCtr="0">
            <a:noAutofit/>
          </a:bodyPr>
          <a:lstStyle/>
          <a:p>
            <a:pPr marL="214138" indent="-214138" algn="ctr" defTabSz="697142" eaLnBrk="0" fontAlgn="ctr" hangingPunct="0">
              <a:buSzPct val="60000"/>
              <a:defRPr/>
            </a:pPr>
            <a:r>
              <a:rPr lang="en-US" sz="105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2013</a:t>
            </a:r>
          </a:p>
        </p:txBody>
      </p:sp>
      <p:sp>
        <p:nvSpPr>
          <p:cNvPr id="64" name="矩形 93"/>
          <p:cNvSpPr/>
          <p:nvPr/>
        </p:nvSpPr>
        <p:spPr>
          <a:xfrm>
            <a:off x="8738988" y="4279082"/>
            <a:ext cx="1305525" cy="326382"/>
          </a:xfrm>
          <a:prstGeom prst="rect">
            <a:avLst/>
          </a:prstGeom>
          <a:solidFill>
            <a:srgbClr val="00B0F0"/>
          </a:solidFill>
          <a:ln>
            <a:solidFill>
              <a:schemeClr val="accent1"/>
            </a:solidFill>
          </a:ln>
          <a:effectLst/>
        </p:spPr>
        <p:txBody>
          <a:bodyPr wrap="none" lIns="72000" tIns="60944" rIns="72000" bIns="60944" anchor="ctr" anchorCtr="0">
            <a:noAutofit/>
          </a:bodyPr>
          <a:lstStyle/>
          <a:p>
            <a:pPr marL="214138" indent="-214138" algn="ctr" defTabSz="697142" eaLnBrk="0" fontAlgn="ctr" hangingPunct="0">
              <a:buSzPct val="60000"/>
              <a:defRPr/>
            </a:pPr>
            <a:r>
              <a:rPr lang="en-US" sz="1050" b="1"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2015</a:t>
            </a:r>
          </a:p>
        </p:txBody>
      </p:sp>
      <p:cxnSp>
        <p:nvCxnSpPr>
          <p:cNvPr id="65" name="直接箭头连接符 85"/>
          <p:cNvCxnSpPr/>
          <p:nvPr/>
        </p:nvCxnSpPr>
        <p:spPr bwMode="auto">
          <a:xfrm flipV="1">
            <a:off x="10695792" y="4609603"/>
            <a:ext cx="0" cy="597691"/>
          </a:xfrm>
          <a:prstGeom prst="straightConnector1">
            <a:avLst/>
          </a:prstGeom>
          <a:noFill/>
          <a:ln w="19050">
            <a:solidFill>
              <a:srgbClr val="000000">
                <a:alpha val="55000"/>
              </a:srgb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7" name="右箭头 66"/>
          <p:cNvSpPr/>
          <p:nvPr/>
        </p:nvSpPr>
        <p:spPr bwMode="auto">
          <a:xfrm>
            <a:off x="10040548" y="4116146"/>
            <a:ext cx="1546166" cy="649719"/>
          </a:xfrm>
          <a:prstGeom prst="rightArrow">
            <a:avLst/>
          </a:prstGeom>
          <a:solidFill>
            <a:srgbClr val="F4FBFE"/>
          </a:solidFill>
          <a:ln w="12700">
            <a:solidFill>
              <a:srgbClr val="99DFF9"/>
            </a:solidFill>
          </a:ln>
          <a:effectLst/>
        </p:spPr>
        <p:txBody>
          <a:bodyPr wrap="none" lIns="72000" tIns="60944" rIns="72000" bIns="60944" anchor="ctr" anchorCtr="0">
            <a:noAutofit/>
          </a:bodyPr>
          <a:lstStyle/>
          <a:p>
            <a:pPr marL="214138" indent="-214138" algn="ctr" defTabSz="697142" eaLnBrk="0" fontAlgn="ctr" hangingPunct="0">
              <a:lnSpc>
                <a:spcPct val="130000"/>
              </a:lnSpc>
              <a:buClr>
                <a:srgbClr val="CC9900"/>
              </a:buClr>
              <a:buSzPct val="60000"/>
              <a:buFont typeface="Wingdings" pitchFamily="2" charset="2"/>
              <a:buChar char="n"/>
              <a:defRPr/>
            </a:pPr>
            <a:endParaRPr lang="en-US" altLang="zh-CN" sz="600" b="1" kern="0"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8" name="矩形 67"/>
          <p:cNvSpPr/>
          <p:nvPr/>
        </p:nvSpPr>
        <p:spPr>
          <a:xfrm>
            <a:off x="10095996" y="4279082"/>
            <a:ext cx="1305525" cy="326382"/>
          </a:xfrm>
          <a:prstGeom prst="rect">
            <a:avLst/>
          </a:prstGeom>
          <a:solidFill>
            <a:srgbClr val="F4FBFE"/>
          </a:solidFill>
          <a:ln>
            <a:noFill/>
          </a:ln>
          <a:effectLst/>
        </p:spPr>
        <p:txBody>
          <a:bodyPr wrap="none" lIns="72000" tIns="60944" rIns="72000" bIns="60944" anchor="ctr" anchorCtr="0">
            <a:noAutofit/>
          </a:bodyPr>
          <a:lstStyle/>
          <a:p>
            <a:pPr marL="214138" indent="-214138" algn="ctr" defTabSz="697142" eaLnBrk="0" fontAlgn="ctr" hangingPunct="0">
              <a:buSzPct val="60000"/>
              <a:defRPr/>
            </a:pPr>
            <a:r>
              <a:rPr lang="en-US" sz="105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Future</a:t>
            </a:r>
          </a:p>
        </p:txBody>
      </p:sp>
      <p:sp>
        <p:nvSpPr>
          <p:cNvPr id="70" name="矩形 69"/>
          <p:cNvSpPr/>
          <p:nvPr/>
        </p:nvSpPr>
        <p:spPr bwMode="auto">
          <a:xfrm>
            <a:off x="5787448" y="3053951"/>
            <a:ext cx="1800000" cy="1057080"/>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72000" tIns="45702" rIns="72000" bIns="45702" numCol="1" rtlCol="0" anchor="t" anchorCtr="0" compatLnSpc="1">
            <a:prstTxWarp prst="textNoShape">
              <a:avLst/>
            </a:prstTxWarp>
          </a:bodyPr>
          <a:lstStyle/>
          <a:p>
            <a:pPr defTabSz="914034" fontAlgn="ctr">
              <a:spcBef>
                <a:spcPct val="0"/>
              </a:spcBef>
              <a:spcAft>
                <a:spcPct val="0"/>
              </a:spcAft>
              <a:buClr>
                <a:srgbClr val="CC9900"/>
              </a:buClr>
              <a:buFont typeface="Wingdings" pitchFamily="2" charset="2"/>
              <a:buChar char="n"/>
              <a:defRPr/>
            </a:pPr>
            <a:endParaRPr lang="en-US" altLang="zh-CN" sz="8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6" name="直接箭头连接符 88"/>
          <p:cNvCxnSpPr/>
          <p:nvPr/>
        </p:nvCxnSpPr>
        <p:spPr bwMode="auto">
          <a:xfrm>
            <a:off x="4152788" y="4146063"/>
            <a:ext cx="0" cy="133020"/>
          </a:xfrm>
          <a:prstGeom prst="straightConnector1">
            <a:avLst/>
          </a:prstGeom>
          <a:noFill/>
          <a:ln w="19050">
            <a:solidFill>
              <a:srgbClr val="000000">
                <a:alpha val="55000"/>
              </a:srgb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 name="直接箭头连接符 88"/>
          <p:cNvCxnSpPr/>
          <p:nvPr/>
        </p:nvCxnSpPr>
        <p:spPr bwMode="auto">
          <a:xfrm>
            <a:off x="6767506" y="4146063"/>
            <a:ext cx="0" cy="133020"/>
          </a:xfrm>
          <a:prstGeom prst="straightConnector1">
            <a:avLst/>
          </a:prstGeom>
          <a:noFill/>
          <a:ln w="19050">
            <a:solidFill>
              <a:srgbClr val="000000">
                <a:alpha val="55000"/>
              </a:srgb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8" name="直接箭头连接符 88"/>
          <p:cNvCxnSpPr/>
          <p:nvPr/>
        </p:nvCxnSpPr>
        <p:spPr bwMode="auto">
          <a:xfrm>
            <a:off x="9366381" y="4146063"/>
            <a:ext cx="0" cy="133020"/>
          </a:xfrm>
          <a:prstGeom prst="straightConnector1">
            <a:avLst/>
          </a:prstGeom>
          <a:noFill/>
          <a:ln w="19050">
            <a:solidFill>
              <a:srgbClr val="000000">
                <a:alpha val="55000"/>
              </a:srgb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9" name="直接箭头连接符 85"/>
          <p:cNvCxnSpPr/>
          <p:nvPr/>
        </p:nvCxnSpPr>
        <p:spPr bwMode="auto">
          <a:xfrm flipV="1">
            <a:off x="8088692" y="4609603"/>
            <a:ext cx="0" cy="597691"/>
          </a:xfrm>
          <a:prstGeom prst="straightConnector1">
            <a:avLst/>
          </a:prstGeom>
          <a:noFill/>
          <a:ln w="19050">
            <a:solidFill>
              <a:srgbClr val="000000">
                <a:alpha val="55000"/>
              </a:srgb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0" name="直接箭头连接符 85"/>
          <p:cNvCxnSpPr/>
          <p:nvPr/>
        </p:nvCxnSpPr>
        <p:spPr bwMode="auto">
          <a:xfrm flipV="1">
            <a:off x="5440471" y="4609603"/>
            <a:ext cx="0" cy="597691"/>
          </a:xfrm>
          <a:prstGeom prst="straightConnector1">
            <a:avLst/>
          </a:prstGeom>
          <a:noFill/>
          <a:ln w="19050">
            <a:solidFill>
              <a:srgbClr val="000000">
                <a:alpha val="55000"/>
              </a:srgb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 name="直接箭头连接符 85"/>
          <p:cNvCxnSpPr/>
          <p:nvPr/>
        </p:nvCxnSpPr>
        <p:spPr bwMode="auto">
          <a:xfrm flipV="1">
            <a:off x="2833371" y="4609603"/>
            <a:ext cx="0" cy="597691"/>
          </a:xfrm>
          <a:prstGeom prst="straightConnector1">
            <a:avLst/>
          </a:prstGeom>
          <a:noFill/>
          <a:ln w="19050">
            <a:solidFill>
              <a:srgbClr val="000000">
                <a:alpha val="55000"/>
              </a:srgb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6" name="矩形 65"/>
          <p:cNvSpPr/>
          <p:nvPr/>
        </p:nvSpPr>
        <p:spPr bwMode="auto">
          <a:xfrm>
            <a:off x="850676" y="3060247"/>
            <a:ext cx="1977891" cy="1057080"/>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72000" tIns="45702" rIns="72000" bIns="45702" numCol="1" rtlCol="0" anchor="t" anchorCtr="0" compatLnSpc="1">
            <a:prstTxWarp prst="textNoShape">
              <a:avLst/>
            </a:prstTxWarp>
          </a:bodyPr>
          <a:lstStyle/>
          <a:p>
            <a:pPr defTabSz="914034" fontAlgn="ctr">
              <a:spcBef>
                <a:spcPct val="0"/>
              </a:spcBef>
              <a:spcAft>
                <a:spcPct val="0"/>
              </a:spcAft>
              <a:buClr>
                <a:srgbClr val="CC9900"/>
              </a:buClr>
              <a:buFont typeface="Wingdings" pitchFamily="2" charset="2"/>
              <a:buChar char="n"/>
              <a:defRPr/>
            </a:pPr>
            <a:endParaRPr lang="en-US" altLang="zh-CN" sz="8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 Box 978"/>
          <p:cNvSpPr txBox="1">
            <a:spLocks noChangeArrowheads="1"/>
          </p:cNvSpPr>
          <p:nvPr/>
        </p:nvSpPr>
        <p:spPr bwMode="auto">
          <a:xfrm>
            <a:off x="849825" y="3088983"/>
            <a:ext cx="823477" cy="184666"/>
          </a:xfrm>
          <a:prstGeom prst="rect">
            <a:avLst/>
          </a:prstGeom>
          <a:noFill/>
          <a:ln w="9525" algn="ctr">
            <a:noFill/>
            <a:miter lim="800000"/>
            <a:headEnd/>
            <a:tailEnd/>
          </a:ln>
          <a:effectLst/>
        </p:spPr>
        <p:txBody>
          <a:bodyPr wrap="none" lIns="72000" tIns="0" rIns="72000" bIns="0">
            <a:spAutoFit/>
          </a:bodyPr>
          <a:lstStyle/>
          <a:p>
            <a:pPr marL="85691" indent="-85691" algn="ctr" defTabSz="914034" fontAlgn="ctr">
              <a:spcBef>
                <a:spcPct val="0"/>
              </a:spcBef>
              <a:spcAft>
                <a:spcPct val="0"/>
              </a:spcAft>
              <a:defRPr/>
            </a:pPr>
            <a:r>
              <a:rPr lang="en-US" sz="12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HTTP/0.9</a:t>
            </a:r>
          </a:p>
        </p:txBody>
      </p:sp>
      <p:sp>
        <p:nvSpPr>
          <p:cNvPr id="106" name="Text Box 11"/>
          <p:cNvSpPr txBox="1">
            <a:spLocks noChangeArrowheads="1"/>
          </p:cNvSpPr>
          <p:nvPr/>
        </p:nvSpPr>
        <p:spPr bwMode="auto">
          <a:xfrm>
            <a:off x="850676" y="3280622"/>
            <a:ext cx="1967774" cy="830997"/>
          </a:xfrm>
          <a:prstGeom prst="rect">
            <a:avLst/>
          </a:prstGeom>
          <a:noFill/>
          <a:ln w="9525">
            <a:noFill/>
            <a:miter lim="800000"/>
            <a:headEnd/>
            <a:tailEnd/>
          </a:ln>
        </p:spPr>
        <p:txBody>
          <a:bodyPr wrap="square" lIns="72000" rIns="72000">
            <a:spAutoFit/>
          </a:bodyPr>
          <a:lstStyle/>
          <a:p>
            <a:pPr fontAlgn="ctr"/>
            <a:r>
              <a:rPr lang="en-US" sz="1200" dirty="0">
                <a:latin typeface="Huawei Sans" panose="020C0503030203020204" pitchFamily="34" charset="0"/>
              </a:rPr>
              <a:t>Only the GET method is supported.</a:t>
            </a:r>
          </a:p>
          <a:p>
            <a:pPr fontAlgn="ctr"/>
            <a:r>
              <a:rPr lang="en-US" sz="1200" dirty="0">
                <a:latin typeface="Huawei Sans" panose="020C0503030203020204" pitchFamily="34" charset="0"/>
              </a:rPr>
              <a:t>The request header is not supported.</a:t>
            </a:r>
          </a:p>
        </p:txBody>
      </p:sp>
      <p:sp>
        <p:nvSpPr>
          <p:cNvPr id="4" name="标题 3"/>
          <p:cNvSpPr>
            <a:spLocks noGrp="1"/>
          </p:cNvSpPr>
          <p:nvPr>
            <p:ph type="title"/>
          </p:nvPr>
        </p:nvSpPr>
        <p:spPr/>
        <p:txBody>
          <a:bodyPr/>
          <a:lstStyle/>
          <a:p>
            <a:r>
              <a:rPr lang="en-US"/>
              <a:t>Development of HTTP</a:t>
            </a:r>
            <a:endParaRPr lang="en-US" dirty="0"/>
          </a:p>
        </p:txBody>
      </p:sp>
      <p:sp>
        <p:nvSpPr>
          <p:cNvPr id="53" name="文本占位符 3">
            <a:extLst>
              <a:ext uri="{FF2B5EF4-FFF2-40B4-BE49-F238E27FC236}">
                <a16:creationId xmlns="" xmlns:a16="http://schemas.microsoft.com/office/drawing/2014/main" id="{0AD84FAA-B1FC-4E83-9D3D-4342BE18F678}"/>
              </a:ext>
            </a:extLst>
          </p:cNvPr>
          <p:cNvSpPr txBox="1">
            <a:spLocks/>
          </p:cNvSpPr>
          <p:nvPr/>
        </p:nvSpPr>
        <p:spPr>
          <a:xfrm>
            <a:off x="450850" y="1233488"/>
            <a:ext cx="11276013" cy="995845"/>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a:latin typeface="Huawei Sans" panose="020C0503030203020204" pitchFamily="34" charset="0"/>
              </a:rPr>
              <a:t>HTTP was proposed by Tim Berners-Lee in 1990. After the WWW Alliance was established, the IETF working group further optimized and released the HTTP protocol. Over the evolution from HTTP/0.9 to HTTP/3, HTTP offers increasingly high performance.</a:t>
            </a:r>
          </a:p>
        </p:txBody>
      </p:sp>
      <p:sp>
        <p:nvSpPr>
          <p:cNvPr id="83" name="矩形 82"/>
          <p:cNvSpPr/>
          <p:nvPr/>
        </p:nvSpPr>
        <p:spPr bwMode="auto">
          <a:xfrm>
            <a:off x="1849120" y="5204400"/>
            <a:ext cx="1938661" cy="1108056"/>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72000" tIns="45702" rIns="72000" bIns="45702" numCol="1" rtlCol="0" anchor="t" anchorCtr="0" compatLnSpc="1">
            <a:prstTxWarp prst="textNoShape">
              <a:avLst/>
            </a:prstTxWarp>
          </a:bodyPr>
          <a:lstStyle/>
          <a:p>
            <a:pPr defTabSz="914034" fontAlgn="ctr">
              <a:spcBef>
                <a:spcPct val="0"/>
              </a:spcBef>
              <a:spcAft>
                <a:spcPct val="0"/>
              </a:spcAft>
              <a:buClr>
                <a:srgbClr val="CC9900"/>
              </a:buClr>
              <a:buFont typeface="Wingdings" pitchFamily="2" charset="2"/>
              <a:buChar char="n"/>
              <a:defRPr/>
            </a:pPr>
            <a:endParaRPr lang="en-US" altLang="zh-CN" sz="8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Text Box 978"/>
          <p:cNvSpPr txBox="1">
            <a:spLocks noChangeArrowheads="1"/>
          </p:cNvSpPr>
          <p:nvPr/>
        </p:nvSpPr>
        <p:spPr bwMode="auto">
          <a:xfrm>
            <a:off x="1802251" y="5271249"/>
            <a:ext cx="823477" cy="184666"/>
          </a:xfrm>
          <a:prstGeom prst="rect">
            <a:avLst/>
          </a:prstGeom>
          <a:noFill/>
          <a:ln w="9525" algn="ctr">
            <a:noFill/>
            <a:miter lim="800000"/>
            <a:headEnd/>
            <a:tailEnd/>
          </a:ln>
          <a:effectLst/>
        </p:spPr>
        <p:txBody>
          <a:bodyPr wrap="none" lIns="72000" tIns="0" rIns="72000" bIns="0">
            <a:spAutoFit/>
          </a:bodyPr>
          <a:lstStyle/>
          <a:p>
            <a:pPr marL="85691" indent="-85691" algn="ctr" defTabSz="914034" fontAlgn="ctr">
              <a:spcBef>
                <a:spcPct val="0"/>
              </a:spcBef>
              <a:spcAft>
                <a:spcPct val="0"/>
              </a:spcAft>
              <a:defRPr/>
            </a:pPr>
            <a:r>
              <a:rPr lang="en-US" sz="12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HTTP/1.0</a:t>
            </a:r>
          </a:p>
        </p:txBody>
      </p:sp>
      <p:sp>
        <p:nvSpPr>
          <p:cNvPr id="86" name="Text Box 11"/>
          <p:cNvSpPr txBox="1">
            <a:spLocks noChangeArrowheads="1"/>
          </p:cNvSpPr>
          <p:nvPr/>
        </p:nvSpPr>
        <p:spPr bwMode="auto">
          <a:xfrm>
            <a:off x="1859157" y="5481459"/>
            <a:ext cx="1955000" cy="830997"/>
          </a:xfrm>
          <a:prstGeom prst="rect">
            <a:avLst/>
          </a:prstGeom>
          <a:noFill/>
          <a:ln w="19050" algn="ctr">
            <a:noFill/>
            <a:round/>
            <a:headEnd/>
            <a:tailEnd/>
          </a:ln>
        </p:spPr>
        <p:txBody>
          <a:bodyPr wrap="square" lIns="72000" rIns="72000">
            <a:spAutoFit/>
          </a:bodyPr>
          <a:lstStyle/>
          <a:p>
            <a:pPr fontAlgn="ctr"/>
            <a:r>
              <a:rPr lang="en-US" sz="1200" dirty="0">
                <a:latin typeface="Huawei Sans" panose="020C0503030203020204" pitchFamily="34" charset="0"/>
              </a:rPr>
              <a:t>Basic functions available, supporting rich text, request headers, and status codes</a:t>
            </a:r>
          </a:p>
        </p:txBody>
      </p:sp>
      <p:sp>
        <p:nvSpPr>
          <p:cNvPr id="90" name="矩形 89"/>
          <p:cNvSpPr/>
          <p:nvPr/>
        </p:nvSpPr>
        <p:spPr bwMode="auto">
          <a:xfrm>
            <a:off x="3295809" y="3053951"/>
            <a:ext cx="1745645" cy="1057080"/>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72000" tIns="45702" rIns="72000" bIns="45702" numCol="1" rtlCol="0" anchor="t" anchorCtr="0" compatLnSpc="1">
            <a:prstTxWarp prst="textNoShape">
              <a:avLst/>
            </a:prstTxWarp>
          </a:bodyPr>
          <a:lstStyle/>
          <a:p>
            <a:pPr defTabSz="914034" fontAlgn="ctr">
              <a:spcBef>
                <a:spcPct val="0"/>
              </a:spcBef>
              <a:spcAft>
                <a:spcPct val="0"/>
              </a:spcAft>
              <a:buClr>
                <a:srgbClr val="CC9900"/>
              </a:buClr>
              <a:buFont typeface="Wingdings" pitchFamily="2" charset="2"/>
              <a:buChar char="n"/>
              <a:defRPr/>
            </a:pPr>
            <a:endParaRPr lang="en-US" altLang="zh-CN" sz="8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Text Box 978"/>
          <p:cNvSpPr txBox="1">
            <a:spLocks noChangeArrowheads="1"/>
          </p:cNvSpPr>
          <p:nvPr/>
        </p:nvSpPr>
        <p:spPr bwMode="auto">
          <a:xfrm>
            <a:off x="3232569" y="3088983"/>
            <a:ext cx="823477" cy="184666"/>
          </a:xfrm>
          <a:prstGeom prst="rect">
            <a:avLst/>
          </a:prstGeom>
          <a:noFill/>
          <a:ln w="9525" algn="ctr">
            <a:noFill/>
            <a:miter lim="800000"/>
            <a:headEnd/>
            <a:tailEnd/>
          </a:ln>
          <a:effectLst/>
        </p:spPr>
        <p:txBody>
          <a:bodyPr wrap="none" lIns="72000" tIns="0" rIns="72000" bIns="0">
            <a:spAutoFit/>
          </a:bodyPr>
          <a:lstStyle/>
          <a:p>
            <a:pPr marL="85691" indent="-85691" algn="ctr" defTabSz="914034" fontAlgn="ctr">
              <a:spcBef>
                <a:spcPct val="0"/>
              </a:spcBef>
              <a:spcAft>
                <a:spcPct val="0"/>
              </a:spcAft>
              <a:defRPr/>
            </a:pPr>
            <a:r>
              <a:rPr lang="en-US" sz="12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HTTP/1.1</a:t>
            </a:r>
          </a:p>
        </p:txBody>
      </p:sp>
      <p:sp>
        <p:nvSpPr>
          <p:cNvPr id="93" name="Text Box 11"/>
          <p:cNvSpPr txBox="1">
            <a:spLocks noChangeArrowheads="1"/>
          </p:cNvSpPr>
          <p:nvPr/>
        </p:nvSpPr>
        <p:spPr bwMode="auto">
          <a:xfrm>
            <a:off x="3316256" y="3271202"/>
            <a:ext cx="1707971" cy="830997"/>
          </a:xfrm>
          <a:prstGeom prst="rect">
            <a:avLst/>
          </a:prstGeom>
          <a:noFill/>
          <a:ln w="19050" algn="ctr">
            <a:noFill/>
            <a:round/>
            <a:headEnd/>
            <a:tailEnd/>
          </a:ln>
        </p:spPr>
        <p:txBody>
          <a:bodyPr wrap="square" lIns="72000" rIns="72000">
            <a:spAutoFit/>
          </a:bodyPr>
          <a:lstStyle/>
          <a:p>
            <a:pPr fontAlgn="ctr"/>
            <a:r>
              <a:rPr lang="en-US" sz="1200" dirty="0">
                <a:solidFill>
                  <a:srgbClr val="EC7061"/>
                </a:solidFill>
                <a:latin typeface="Huawei Sans" panose="020C0503030203020204" pitchFamily="34" charset="0"/>
              </a:rPr>
              <a:t>Mainstream standard</a:t>
            </a:r>
            <a:r>
              <a:rPr lang="en-US" sz="1200" dirty="0">
                <a:latin typeface="Huawei Sans" panose="020C0503030203020204" pitchFamily="34" charset="0"/>
              </a:rPr>
              <a:t>, supporting connection reuse and block-based transmission</a:t>
            </a:r>
          </a:p>
        </p:txBody>
      </p:sp>
      <p:sp>
        <p:nvSpPr>
          <p:cNvPr id="94" name="矩形 93"/>
          <p:cNvSpPr/>
          <p:nvPr/>
        </p:nvSpPr>
        <p:spPr bwMode="auto">
          <a:xfrm>
            <a:off x="4458816" y="5215860"/>
            <a:ext cx="1938661" cy="1096596"/>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72000" tIns="45702" rIns="72000" bIns="45702" numCol="1" rtlCol="0" anchor="t" anchorCtr="0" compatLnSpc="1">
            <a:prstTxWarp prst="textNoShape">
              <a:avLst/>
            </a:prstTxWarp>
          </a:bodyPr>
          <a:lstStyle/>
          <a:p>
            <a:pPr defTabSz="914034" fontAlgn="ctr">
              <a:spcBef>
                <a:spcPct val="0"/>
              </a:spcBef>
              <a:spcAft>
                <a:spcPct val="0"/>
              </a:spcAft>
              <a:buClr>
                <a:srgbClr val="CC9900"/>
              </a:buClr>
              <a:buFont typeface="Wingdings" pitchFamily="2" charset="2"/>
              <a:buChar char="n"/>
              <a:defRPr/>
            </a:pPr>
            <a:endParaRPr lang="en-US" altLang="zh-CN" sz="8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Text Box 978"/>
          <p:cNvSpPr txBox="1">
            <a:spLocks noChangeArrowheads="1"/>
          </p:cNvSpPr>
          <p:nvPr/>
        </p:nvSpPr>
        <p:spPr bwMode="auto">
          <a:xfrm>
            <a:off x="4439584" y="5271249"/>
            <a:ext cx="627911" cy="184666"/>
          </a:xfrm>
          <a:prstGeom prst="rect">
            <a:avLst/>
          </a:prstGeom>
          <a:noFill/>
          <a:ln w="9525" algn="ctr">
            <a:noFill/>
            <a:miter lim="800000"/>
            <a:headEnd/>
            <a:tailEnd/>
          </a:ln>
          <a:effectLst/>
        </p:spPr>
        <p:txBody>
          <a:bodyPr wrap="none" lIns="72000" tIns="0" rIns="72000" bIns="0">
            <a:spAutoFit/>
          </a:bodyPr>
          <a:lstStyle/>
          <a:p>
            <a:pPr marL="85691" indent="-85691" defTabSz="914034" fontAlgn="ctr">
              <a:spcBef>
                <a:spcPct val="0"/>
              </a:spcBef>
              <a:spcAft>
                <a:spcPct val="0"/>
              </a:spcAft>
              <a:defRPr/>
            </a:pPr>
            <a:r>
              <a:rPr lang="en-US" sz="12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HTTPS</a:t>
            </a:r>
          </a:p>
        </p:txBody>
      </p:sp>
      <p:sp>
        <p:nvSpPr>
          <p:cNvPr id="97" name="Text Box 11"/>
          <p:cNvSpPr txBox="1">
            <a:spLocks noChangeArrowheads="1"/>
          </p:cNvSpPr>
          <p:nvPr/>
        </p:nvSpPr>
        <p:spPr bwMode="auto">
          <a:xfrm>
            <a:off x="4439584" y="5481459"/>
            <a:ext cx="1955000" cy="461665"/>
          </a:xfrm>
          <a:prstGeom prst="rect">
            <a:avLst/>
          </a:prstGeom>
          <a:noFill/>
          <a:ln w="19050" algn="ctr">
            <a:noFill/>
            <a:round/>
            <a:headEnd/>
            <a:tailEnd/>
          </a:ln>
        </p:spPr>
        <p:txBody>
          <a:bodyPr wrap="square" lIns="72000" rIns="72000">
            <a:spAutoFit/>
          </a:bodyPr>
          <a:lstStyle/>
          <a:p>
            <a:pPr fontAlgn="ctr"/>
            <a:r>
              <a:rPr lang="en-US" sz="1200" dirty="0">
                <a:latin typeface="Huawei Sans" panose="020C0503030203020204" pitchFamily="34" charset="0"/>
              </a:rPr>
              <a:t>TLS/SSL used</a:t>
            </a:r>
          </a:p>
          <a:p>
            <a:pPr fontAlgn="ctr"/>
            <a:r>
              <a:rPr lang="en-US" sz="1200" dirty="0">
                <a:latin typeface="Huawei Sans" panose="020C0503030203020204" pitchFamily="34" charset="0"/>
              </a:rPr>
              <a:t>Encryption-enabled HTTP</a:t>
            </a:r>
          </a:p>
        </p:txBody>
      </p:sp>
      <p:sp>
        <p:nvSpPr>
          <p:cNvPr id="98" name="Text Box 978"/>
          <p:cNvSpPr txBox="1">
            <a:spLocks noChangeArrowheads="1"/>
          </p:cNvSpPr>
          <p:nvPr/>
        </p:nvSpPr>
        <p:spPr bwMode="auto">
          <a:xfrm>
            <a:off x="5800323" y="3088983"/>
            <a:ext cx="530128" cy="184666"/>
          </a:xfrm>
          <a:prstGeom prst="rect">
            <a:avLst/>
          </a:prstGeom>
          <a:noFill/>
          <a:ln w="9525" algn="ctr">
            <a:noFill/>
            <a:miter lim="800000"/>
            <a:headEnd/>
            <a:tailEnd/>
          </a:ln>
          <a:effectLst/>
        </p:spPr>
        <p:txBody>
          <a:bodyPr wrap="none" lIns="72000" tIns="0" rIns="72000" bIns="0">
            <a:spAutoFit/>
          </a:bodyPr>
          <a:lstStyle/>
          <a:p>
            <a:pPr marL="85691" indent="-85691" algn="ctr" defTabSz="914034" fontAlgn="ctr">
              <a:spcBef>
                <a:spcPct val="0"/>
              </a:spcBef>
              <a:spcAft>
                <a:spcPct val="0"/>
              </a:spcAft>
              <a:defRPr/>
            </a:pPr>
            <a:r>
              <a:rPr lang="en-US" sz="12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SPDY</a:t>
            </a:r>
          </a:p>
        </p:txBody>
      </p:sp>
      <p:sp>
        <p:nvSpPr>
          <p:cNvPr id="99" name="Text Box 11"/>
          <p:cNvSpPr txBox="1">
            <a:spLocks noChangeArrowheads="1"/>
          </p:cNvSpPr>
          <p:nvPr/>
        </p:nvSpPr>
        <p:spPr bwMode="auto">
          <a:xfrm>
            <a:off x="5832383" y="3271202"/>
            <a:ext cx="1707971" cy="830997"/>
          </a:xfrm>
          <a:prstGeom prst="rect">
            <a:avLst/>
          </a:prstGeom>
          <a:noFill/>
          <a:ln w="19050" algn="ctr">
            <a:noFill/>
            <a:round/>
            <a:headEnd/>
            <a:tailEnd/>
          </a:ln>
        </p:spPr>
        <p:txBody>
          <a:bodyPr wrap="square" lIns="72000" rIns="72000">
            <a:spAutoFit/>
          </a:bodyPr>
          <a:lstStyle/>
          <a:p>
            <a:pPr fontAlgn="ctr"/>
            <a:r>
              <a:rPr lang="en-US" sz="1200" dirty="0">
                <a:latin typeface="Huawei Sans" panose="020C0503030203020204" pitchFamily="34" charset="0"/>
              </a:rPr>
              <a:t>Predecessor of HTTP/2, which optimizes the performance of HTTP</a:t>
            </a:r>
          </a:p>
        </p:txBody>
      </p:sp>
      <p:sp>
        <p:nvSpPr>
          <p:cNvPr id="100" name="矩形 99"/>
          <p:cNvSpPr/>
          <p:nvPr/>
        </p:nvSpPr>
        <p:spPr bwMode="auto">
          <a:xfrm>
            <a:off x="7090093" y="5199070"/>
            <a:ext cx="1938661" cy="1113386"/>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72000" tIns="45702" rIns="72000" bIns="45702" numCol="1" rtlCol="0" anchor="t" anchorCtr="0" compatLnSpc="1">
            <a:prstTxWarp prst="textNoShape">
              <a:avLst/>
            </a:prstTxWarp>
          </a:bodyPr>
          <a:lstStyle/>
          <a:p>
            <a:pPr defTabSz="914034" fontAlgn="ctr">
              <a:spcBef>
                <a:spcPct val="0"/>
              </a:spcBef>
              <a:spcAft>
                <a:spcPct val="0"/>
              </a:spcAft>
              <a:buClr>
                <a:srgbClr val="CC9900"/>
              </a:buClr>
              <a:buFont typeface="Wingdings" pitchFamily="2" charset="2"/>
              <a:buChar char="n"/>
              <a:defRPr/>
            </a:pPr>
            <a:endParaRPr lang="en-US" altLang="zh-CN" sz="8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Text Box 978"/>
          <p:cNvSpPr txBox="1">
            <a:spLocks noChangeArrowheads="1"/>
          </p:cNvSpPr>
          <p:nvPr/>
        </p:nvSpPr>
        <p:spPr bwMode="auto">
          <a:xfrm>
            <a:off x="7091338" y="5271249"/>
            <a:ext cx="526921" cy="184666"/>
          </a:xfrm>
          <a:prstGeom prst="rect">
            <a:avLst/>
          </a:prstGeom>
          <a:noFill/>
          <a:ln w="9525" algn="ctr">
            <a:noFill/>
            <a:miter lim="800000"/>
            <a:headEnd/>
            <a:tailEnd/>
          </a:ln>
          <a:effectLst/>
        </p:spPr>
        <p:txBody>
          <a:bodyPr wrap="none" lIns="72000" tIns="0" rIns="72000" bIns="0">
            <a:spAutoFit/>
          </a:bodyPr>
          <a:lstStyle/>
          <a:p>
            <a:pPr marL="85691" indent="-85691" defTabSz="914034" fontAlgn="ctr">
              <a:spcBef>
                <a:spcPct val="0"/>
              </a:spcBef>
              <a:spcAft>
                <a:spcPct val="0"/>
              </a:spcAft>
              <a:defRPr/>
            </a:pPr>
            <a:r>
              <a:rPr lang="en-US" sz="12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QUIC</a:t>
            </a:r>
          </a:p>
        </p:txBody>
      </p:sp>
      <p:sp>
        <p:nvSpPr>
          <p:cNvPr id="103" name="Text Box 11"/>
          <p:cNvSpPr txBox="1">
            <a:spLocks noChangeArrowheads="1"/>
          </p:cNvSpPr>
          <p:nvPr/>
        </p:nvSpPr>
        <p:spPr bwMode="auto">
          <a:xfrm>
            <a:off x="7091338" y="5481459"/>
            <a:ext cx="1955000" cy="830997"/>
          </a:xfrm>
          <a:prstGeom prst="rect">
            <a:avLst/>
          </a:prstGeom>
          <a:noFill/>
          <a:ln w="19050" algn="ctr">
            <a:noFill/>
            <a:round/>
            <a:headEnd/>
            <a:tailEnd/>
          </a:ln>
        </p:spPr>
        <p:txBody>
          <a:bodyPr wrap="square" lIns="72000" rIns="72000">
            <a:spAutoFit/>
          </a:bodyPr>
          <a:lstStyle/>
          <a:p>
            <a:pPr fontAlgn="ctr"/>
            <a:r>
              <a:rPr lang="en-US" sz="1200" dirty="0">
                <a:latin typeface="Huawei Sans" panose="020C0503030203020204" pitchFamily="34" charset="0"/>
              </a:rPr>
              <a:t>Predecessor of HTTP/3, which uses UDP to implement TCP + TLS + HTTP/2</a:t>
            </a:r>
          </a:p>
        </p:txBody>
      </p:sp>
      <p:sp>
        <p:nvSpPr>
          <p:cNvPr id="104" name="矩形 103"/>
          <p:cNvSpPr/>
          <p:nvPr/>
        </p:nvSpPr>
        <p:spPr bwMode="auto">
          <a:xfrm>
            <a:off x="8582669" y="3088983"/>
            <a:ext cx="2104450" cy="1057080"/>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72000" tIns="45702" rIns="72000" bIns="45702" numCol="1" rtlCol="0" anchor="t" anchorCtr="0" compatLnSpc="1">
            <a:prstTxWarp prst="textNoShape">
              <a:avLst/>
            </a:prstTxWarp>
          </a:bodyPr>
          <a:lstStyle/>
          <a:p>
            <a:pPr defTabSz="914034" fontAlgn="ctr">
              <a:spcBef>
                <a:spcPct val="0"/>
              </a:spcBef>
              <a:spcAft>
                <a:spcPct val="0"/>
              </a:spcAft>
              <a:buClr>
                <a:srgbClr val="CC9900"/>
              </a:buClr>
              <a:buFont typeface="Wingdings" pitchFamily="2" charset="2"/>
              <a:buChar char="n"/>
              <a:defRPr/>
            </a:pPr>
            <a:endParaRPr lang="en-US" altLang="zh-CN" sz="8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Text Box 978"/>
          <p:cNvSpPr txBox="1">
            <a:spLocks noChangeArrowheads="1"/>
          </p:cNvSpPr>
          <p:nvPr/>
        </p:nvSpPr>
        <p:spPr bwMode="auto">
          <a:xfrm>
            <a:off x="8583276" y="3088983"/>
            <a:ext cx="695237" cy="184666"/>
          </a:xfrm>
          <a:prstGeom prst="rect">
            <a:avLst/>
          </a:prstGeom>
          <a:noFill/>
          <a:ln w="9525" algn="ctr">
            <a:noFill/>
            <a:miter lim="800000"/>
            <a:headEnd/>
            <a:tailEnd/>
          </a:ln>
          <a:effectLst/>
        </p:spPr>
        <p:txBody>
          <a:bodyPr wrap="none" lIns="72000" tIns="0" rIns="72000" bIns="0">
            <a:spAutoFit/>
          </a:bodyPr>
          <a:lstStyle/>
          <a:p>
            <a:pPr marL="85691" indent="-85691" algn="ctr" defTabSz="914034" fontAlgn="ctr">
              <a:spcBef>
                <a:spcPct val="0"/>
              </a:spcBef>
              <a:spcAft>
                <a:spcPct val="0"/>
              </a:spcAft>
              <a:defRPr/>
            </a:pPr>
            <a:r>
              <a:rPr lang="en-US" sz="12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HTTP/2</a:t>
            </a:r>
          </a:p>
        </p:txBody>
      </p:sp>
      <p:sp>
        <p:nvSpPr>
          <p:cNvPr id="128" name="Text Box 11"/>
          <p:cNvSpPr txBox="1">
            <a:spLocks noChangeArrowheads="1"/>
          </p:cNvSpPr>
          <p:nvPr/>
        </p:nvSpPr>
        <p:spPr bwMode="auto">
          <a:xfrm>
            <a:off x="8629763" y="3271202"/>
            <a:ext cx="1958910" cy="830997"/>
          </a:xfrm>
          <a:prstGeom prst="rect">
            <a:avLst/>
          </a:prstGeom>
          <a:noFill/>
          <a:ln w="19050" algn="ctr">
            <a:noFill/>
            <a:round/>
            <a:headEnd/>
            <a:tailEnd/>
          </a:ln>
        </p:spPr>
        <p:txBody>
          <a:bodyPr wrap="square" lIns="72000" rIns="72000">
            <a:spAutoFit/>
          </a:bodyPr>
          <a:lstStyle/>
          <a:p>
            <a:pPr fontAlgn="ctr"/>
            <a:r>
              <a:rPr lang="en-US" sz="1200" dirty="0">
                <a:latin typeface="Huawei Sans" panose="020C0503030203020204" pitchFamily="34" charset="0"/>
              </a:rPr>
              <a:t>Second-generation protocol, supporting multiplexing, header compression, and priority</a:t>
            </a:r>
          </a:p>
        </p:txBody>
      </p:sp>
      <p:sp>
        <p:nvSpPr>
          <p:cNvPr id="129" name="矩形 128"/>
          <p:cNvSpPr/>
          <p:nvPr/>
        </p:nvSpPr>
        <p:spPr bwMode="auto">
          <a:xfrm>
            <a:off x="9717788" y="5208098"/>
            <a:ext cx="1938661" cy="1104357"/>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72000" tIns="45702" rIns="72000" bIns="45702" numCol="1" rtlCol="0" anchor="t" anchorCtr="0" compatLnSpc="1">
            <a:prstTxWarp prst="textNoShape">
              <a:avLst/>
            </a:prstTxWarp>
          </a:bodyPr>
          <a:lstStyle/>
          <a:p>
            <a:pPr defTabSz="914034" fontAlgn="ctr">
              <a:spcBef>
                <a:spcPct val="0"/>
              </a:spcBef>
              <a:spcAft>
                <a:spcPct val="0"/>
              </a:spcAft>
              <a:buClr>
                <a:srgbClr val="CC9900"/>
              </a:buClr>
              <a:buFont typeface="Wingdings" pitchFamily="2" charset="2"/>
              <a:buChar char="n"/>
              <a:defRPr/>
            </a:pPr>
            <a:endParaRPr lang="en-US" altLang="zh-CN" sz="8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Text Box 978"/>
          <p:cNvSpPr txBox="1">
            <a:spLocks noChangeArrowheads="1"/>
          </p:cNvSpPr>
          <p:nvPr/>
        </p:nvSpPr>
        <p:spPr bwMode="auto">
          <a:xfrm>
            <a:off x="9760676" y="5271249"/>
            <a:ext cx="695237" cy="184666"/>
          </a:xfrm>
          <a:prstGeom prst="rect">
            <a:avLst/>
          </a:prstGeom>
          <a:noFill/>
          <a:ln w="9525" algn="ctr">
            <a:noFill/>
            <a:miter lim="800000"/>
            <a:headEnd/>
            <a:tailEnd/>
          </a:ln>
          <a:effectLst/>
        </p:spPr>
        <p:txBody>
          <a:bodyPr wrap="none" lIns="72000" tIns="0" rIns="72000" bIns="0">
            <a:spAutoFit/>
          </a:bodyPr>
          <a:lstStyle/>
          <a:p>
            <a:pPr marL="85691" indent="-85691" defTabSz="914034" fontAlgn="ctr">
              <a:spcBef>
                <a:spcPct val="0"/>
              </a:spcBef>
              <a:spcAft>
                <a:spcPct val="0"/>
              </a:spcAft>
              <a:defRPr/>
            </a:pPr>
            <a:r>
              <a:rPr lang="en-US" sz="12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HTTP/3</a:t>
            </a:r>
          </a:p>
        </p:txBody>
      </p:sp>
      <p:sp>
        <p:nvSpPr>
          <p:cNvPr id="132" name="Text Box 11"/>
          <p:cNvSpPr txBox="1">
            <a:spLocks noChangeArrowheads="1"/>
          </p:cNvSpPr>
          <p:nvPr/>
        </p:nvSpPr>
        <p:spPr bwMode="auto">
          <a:xfrm>
            <a:off x="9760676" y="5481459"/>
            <a:ext cx="1955000" cy="461665"/>
          </a:xfrm>
          <a:prstGeom prst="rect">
            <a:avLst/>
          </a:prstGeom>
          <a:noFill/>
          <a:ln w="19050" algn="ctr">
            <a:noFill/>
            <a:round/>
            <a:headEnd/>
            <a:tailEnd/>
          </a:ln>
        </p:spPr>
        <p:txBody>
          <a:bodyPr wrap="square" lIns="72000" rIns="72000">
            <a:spAutoFit/>
          </a:bodyPr>
          <a:lstStyle/>
          <a:p>
            <a:pPr fontAlgn="ctr"/>
            <a:r>
              <a:rPr lang="en-US" sz="1200" dirty="0">
                <a:latin typeface="Huawei Sans" panose="020C0503030203020204" pitchFamily="34" charset="0"/>
              </a:rPr>
              <a:t>HTTP-over-QUIC, which is being formulated</a:t>
            </a:r>
          </a:p>
        </p:txBody>
      </p:sp>
    </p:spTree>
    <p:extLst>
      <p:ext uri="{BB962C8B-B14F-4D97-AF65-F5344CB8AC3E}">
        <p14:creationId xmlns:p14="http://schemas.microsoft.com/office/powerpoint/2010/main" val="1724405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Overview of HTTP</a:t>
            </a:r>
            <a:endParaRPr lang="en-US" dirty="0"/>
          </a:p>
        </p:txBody>
      </p:sp>
      <p:sp>
        <p:nvSpPr>
          <p:cNvPr id="3" name="内容占位符 2"/>
          <p:cNvSpPr txBox="1">
            <a:spLocks/>
          </p:cNvSpPr>
          <p:nvPr/>
        </p:nvSpPr>
        <p:spPr>
          <a:xfrm>
            <a:off x="448220" y="1234010"/>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a:latin typeface="Huawei Sans" panose="020C0503030203020204" pitchFamily="34" charset="0"/>
              </a:rPr>
              <a:t>Hypertext Transfer Protocol (HTTP) is an application layer protocol for distributed, collaborative, and hypermedia information systems. HTTP has been used by the World Wide Web since its inception.</a:t>
            </a:r>
          </a:p>
          <a:p>
            <a:pPr fontAlgn="ctr"/>
            <a:r>
              <a:rPr lang="en-US" sz="1800" dirty="0">
                <a:latin typeface="Huawei Sans" panose="020C0503030203020204" pitchFamily="34" charset="0"/>
              </a:rPr>
              <a:t>It uses TCP/IP to transmit data and uses TCP port 80 by default. Websites starting with http:// are standard HTTP services.</a:t>
            </a:r>
          </a:p>
          <a:p>
            <a:pPr fontAlgn="ctr"/>
            <a:endParaRPr lang="en-US" altLang="zh-CN" sz="1800" dirty="0">
              <a:latin typeface="Huawei Sans" panose="020C0503030203020204" pitchFamily="34" charset="0"/>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7836" y="3512670"/>
            <a:ext cx="4533683" cy="9266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右箭头 8"/>
          <p:cNvSpPr/>
          <p:nvPr/>
        </p:nvSpPr>
        <p:spPr>
          <a:xfrm rot="13271261">
            <a:off x="2785555" y="4383744"/>
            <a:ext cx="863600" cy="580088"/>
          </a:xfrm>
          <a:prstGeom prst="rightArrow">
            <a:avLst>
              <a:gd name="adj1" fmla="val 40476"/>
              <a:gd name="adj2" fmla="val 96032"/>
            </a:avLst>
          </a:prstGeom>
          <a:gradFill>
            <a:gsLst>
              <a:gs pos="0">
                <a:schemeClr val="accent1">
                  <a:lumMod val="5000"/>
                  <a:lumOff val="95000"/>
                </a:schemeClr>
              </a:gs>
              <a:gs pos="54000">
                <a:schemeClr val="bg1">
                  <a:lumMod val="95000"/>
                </a:schemeClr>
              </a:gs>
              <a:gs pos="100000">
                <a:schemeClr val="bg1">
                  <a:lumMod val="95000"/>
                </a:schemeClr>
              </a:gs>
            </a:gsLst>
            <a:lin ang="5400000" scaled="1"/>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21241828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Working Principle of HTTP</a:t>
            </a:r>
            <a:endParaRPr lang="en-US" dirty="0"/>
          </a:p>
        </p:txBody>
      </p:sp>
      <p:sp>
        <p:nvSpPr>
          <p:cNvPr id="3" name="内容占位符 2"/>
          <p:cNvSpPr txBox="1">
            <a:spLocks/>
          </p:cNvSpPr>
          <p:nvPr/>
        </p:nvSpPr>
        <p:spPr>
          <a:xfrm>
            <a:off x="448219" y="1234010"/>
            <a:ext cx="11298303"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a:latin typeface="Huawei Sans" panose="020C0503030203020204" pitchFamily="34" charset="0"/>
              </a:rPr>
              <a:t>HTTP is based on the client/server (C/S) architecture. The HTTP request and response process is as follows:</a:t>
            </a:r>
          </a:p>
          <a:p>
            <a:pPr marL="590550" lvl="1" indent="-276225" fontAlgn="ctr"/>
            <a:r>
              <a:rPr lang="en-US" sz="1600" dirty="0">
                <a:latin typeface="Huawei Sans" panose="020C0503030203020204" pitchFamily="34" charset="0"/>
              </a:rPr>
              <a:t>A client establishes a TCP connection with the server.</a:t>
            </a:r>
          </a:p>
          <a:p>
            <a:pPr marL="590550" lvl="1" indent="-276225" fontAlgn="ctr"/>
            <a:r>
              <a:rPr lang="en-US" sz="1600" dirty="0">
                <a:latin typeface="Huawei Sans" panose="020C0503030203020204" pitchFamily="34" charset="0"/>
              </a:rPr>
              <a:t>The client sends an HTTP request, which consists of a request line, request header, empty line, and request data.</a:t>
            </a:r>
          </a:p>
          <a:p>
            <a:pPr marL="590550" lvl="1" indent="-276225" fontAlgn="ctr"/>
            <a:r>
              <a:rPr lang="en-US" sz="1600" dirty="0">
                <a:latin typeface="Huawei Sans" panose="020C0503030203020204" pitchFamily="34" charset="0"/>
              </a:rPr>
              <a:t>The server receives the request and sends back an HTTP response, which consists of a status line, response header, empty line, and response body.</a:t>
            </a:r>
          </a:p>
          <a:p>
            <a:pPr marL="590550" lvl="1" indent="-276225" fontAlgn="ctr"/>
            <a:r>
              <a:rPr lang="en-US" sz="1600" dirty="0">
                <a:latin typeface="Huawei Sans" panose="020C0503030203020204" pitchFamily="34" charset="0"/>
              </a:rPr>
              <a:t>The TCP connection is released. </a:t>
            </a:r>
          </a:p>
          <a:p>
            <a:pPr marL="590550" lvl="1" indent="-276225" fontAlgn="ctr"/>
            <a:r>
              <a:rPr lang="en-US" sz="1600" dirty="0">
                <a:latin typeface="Huawei Sans" panose="020C0503030203020204" pitchFamily="34" charset="0"/>
              </a:rPr>
              <a:t>The client parses the status line, response header, and response body in sequence and displays the response packet. If the body contains HTML data, the client formats the data based on the HTML syntax and displays the data.</a:t>
            </a:r>
          </a:p>
        </p:txBody>
      </p: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821544" y="5238508"/>
            <a:ext cx="836971" cy="659158"/>
          </a:xfrm>
          <a:prstGeom prst="rect">
            <a:avLst/>
          </a:prstGeom>
        </p:spPr>
      </p:pic>
      <p:pic>
        <p:nvPicPr>
          <p:cNvPr id="9" name="图片 8" descr="笔记本电脑.png"/>
          <p:cNvPicPr>
            <a:picLocks noChangeAspect="1"/>
          </p:cNvPicPr>
          <p:nvPr/>
        </p:nvPicPr>
        <p:blipFill>
          <a:blip r:embed="rId4" cstate="print"/>
          <a:stretch>
            <a:fillRect/>
          </a:stretch>
        </p:blipFill>
        <p:spPr>
          <a:xfrm>
            <a:off x="3839085" y="5270612"/>
            <a:ext cx="968153" cy="606958"/>
          </a:xfrm>
          <a:prstGeom prst="rect">
            <a:avLst/>
          </a:prstGeom>
        </p:spPr>
      </p:pic>
      <p:cxnSp>
        <p:nvCxnSpPr>
          <p:cNvPr id="12" name="直接箭头连接符 11">
            <a:extLst>
              <a:ext uri="{FF2B5EF4-FFF2-40B4-BE49-F238E27FC236}">
                <a16:creationId xmlns="" xmlns:a16="http://schemas.microsoft.com/office/drawing/2014/main" id="{BA877C97-A666-4A1C-8CE5-234683096791}"/>
              </a:ext>
            </a:extLst>
          </p:cNvPr>
          <p:cNvCxnSpPr>
            <a:cxnSpLocks/>
          </p:cNvCxnSpPr>
          <p:nvPr/>
        </p:nvCxnSpPr>
        <p:spPr>
          <a:xfrm>
            <a:off x="4929380" y="5491801"/>
            <a:ext cx="1749923" cy="0"/>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5104748" y="5888554"/>
            <a:ext cx="1419285" cy="307777"/>
          </a:xfrm>
          <a:prstGeom prst="rect">
            <a:avLst/>
          </a:prstGeom>
          <a:noFill/>
        </p:spPr>
        <p:txBody>
          <a:bodyPr wrap="square" rtlCol="0">
            <a:spAutoFit/>
          </a:bodyPr>
          <a:lstStyle/>
          <a:p>
            <a:pPr algn="ctr" fontAlgn="ctr"/>
            <a:r>
              <a:rPr lang="en-US" sz="1400" dirty="0">
                <a:latin typeface="Huawei Sans" panose="020C0503030203020204" pitchFamily="34" charset="0"/>
              </a:rPr>
              <a:t>HTTP response</a:t>
            </a:r>
          </a:p>
        </p:txBody>
      </p:sp>
      <p:cxnSp>
        <p:nvCxnSpPr>
          <p:cNvPr id="18" name="直接箭头连接符 17">
            <a:extLst>
              <a:ext uri="{FF2B5EF4-FFF2-40B4-BE49-F238E27FC236}">
                <a16:creationId xmlns="" xmlns:a16="http://schemas.microsoft.com/office/drawing/2014/main" id="{BA877C97-A666-4A1C-8CE5-234683096791}"/>
              </a:ext>
            </a:extLst>
          </p:cNvPr>
          <p:cNvCxnSpPr>
            <a:cxnSpLocks/>
          </p:cNvCxnSpPr>
          <p:nvPr/>
        </p:nvCxnSpPr>
        <p:spPr>
          <a:xfrm flipH="1">
            <a:off x="4929380" y="5822702"/>
            <a:ext cx="1749923" cy="0"/>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5176236" y="5124475"/>
            <a:ext cx="1276309" cy="307777"/>
          </a:xfrm>
          <a:prstGeom prst="rect">
            <a:avLst/>
          </a:prstGeom>
          <a:noFill/>
        </p:spPr>
        <p:txBody>
          <a:bodyPr wrap="square" rtlCol="0">
            <a:spAutoFit/>
          </a:bodyPr>
          <a:lstStyle/>
          <a:p>
            <a:pPr algn="ctr" fontAlgn="ctr"/>
            <a:r>
              <a:rPr lang="en-US" sz="1400" dirty="0">
                <a:latin typeface="Huawei Sans" panose="020C0503030203020204" pitchFamily="34" charset="0"/>
              </a:rPr>
              <a:t>HTTP request</a:t>
            </a:r>
          </a:p>
        </p:txBody>
      </p:sp>
      <p:sp>
        <p:nvSpPr>
          <p:cNvPr id="4" name="文本框 3"/>
          <p:cNvSpPr txBox="1"/>
          <p:nvPr/>
        </p:nvSpPr>
        <p:spPr>
          <a:xfrm>
            <a:off x="3977851" y="5953820"/>
            <a:ext cx="1097829" cy="307777"/>
          </a:xfrm>
          <a:prstGeom prst="rect">
            <a:avLst/>
          </a:prstGeom>
          <a:noFill/>
        </p:spPr>
        <p:txBody>
          <a:bodyPr wrap="square" rtlCol="0">
            <a:spAutoFit/>
          </a:bodyPr>
          <a:lstStyle/>
          <a:p>
            <a:pPr fontAlgn="ctr"/>
            <a:r>
              <a:rPr lang="en-US" sz="1400" dirty="0">
                <a:solidFill>
                  <a:srgbClr val="1163AB"/>
                </a:solidFill>
                <a:latin typeface="Huawei Sans" panose="020C0503030203020204" pitchFamily="34" charset="0"/>
              </a:rPr>
              <a:t>Client</a:t>
            </a:r>
          </a:p>
        </p:txBody>
      </p:sp>
      <p:sp>
        <p:nvSpPr>
          <p:cNvPr id="13" name="文本框 12">
            <a:extLst>
              <a:ext uri="{FF2B5EF4-FFF2-40B4-BE49-F238E27FC236}">
                <a16:creationId xmlns="" xmlns:a16="http://schemas.microsoft.com/office/drawing/2014/main" id="{4BB50338-4F2F-4CA1-9CF3-9E6DB92F39E5}"/>
              </a:ext>
            </a:extLst>
          </p:cNvPr>
          <p:cNvSpPr txBox="1"/>
          <p:nvPr/>
        </p:nvSpPr>
        <p:spPr>
          <a:xfrm>
            <a:off x="6860937" y="5948622"/>
            <a:ext cx="818829" cy="307777"/>
          </a:xfrm>
          <a:prstGeom prst="rect">
            <a:avLst/>
          </a:prstGeom>
          <a:noFill/>
        </p:spPr>
        <p:txBody>
          <a:bodyPr wrap="square" rtlCol="0">
            <a:spAutoFit/>
          </a:bodyPr>
          <a:lstStyle/>
          <a:p>
            <a:pPr fontAlgn="ctr"/>
            <a:r>
              <a:rPr lang="en-US" sz="1400" dirty="0">
                <a:solidFill>
                  <a:srgbClr val="1163AB"/>
                </a:solidFill>
                <a:latin typeface="Huawei Sans" panose="020C0503030203020204" pitchFamily="34" charset="0"/>
              </a:rPr>
              <a:t>Server</a:t>
            </a:r>
          </a:p>
        </p:txBody>
      </p:sp>
    </p:spTree>
    <p:extLst>
      <p:ext uri="{BB962C8B-B14F-4D97-AF65-F5344CB8AC3E}">
        <p14:creationId xmlns:p14="http://schemas.microsoft.com/office/powerpoint/2010/main" val="79337851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Features of HTTP</a:t>
            </a:r>
            <a:endParaRPr lang="en-US" dirty="0"/>
          </a:p>
        </p:txBody>
      </p:sp>
      <p:sp>
        <p:nvSpPr>
          <p:cNvPr id="3" name="内容占位符 2"/>
          <p:cNvSpPr txBox="1">
            <a:spLocks/>
          </p:cNvSpPr>
          <p:nvPr/>
        </p:nvSpPr>
        <p:spPr>
          <a:xfrm>
            <a:off x="449266" y="1243012"/>
            <a:ext cx="11276184" cy="2794503"/>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a:latin typeface="Huawei Sans" panose="020C0503030203020204" pitchFamily="34" charset="0"/>
              </a:rPr>
              <a:t>HTTP has the following features:</a:t>
            </a:r>
          </a:p>
          <a:p>
            <a:pPr marL="590550" lvl="1" indent="-276225" fontAlgn="ctr"/>
            <a:r>
              <a:rPr lang="en-US" sz="1600" dirty="0">
                <a:latin typeface="Huawei Sans" panose="020C0503030203020204" pitchFamily="34" charset="0"/>
              </a:rPr>
              <a:t>Connectionless: Only one request is processed for each connection. After processing the client's request, the server disconnects from the client.</a:t>
            </a:r>
          </a:p>
          <a:p>
            <a:pPr marL="590550" lvl="1" indent="-276225" fontAlgn="ctr"/>
            <a:r>
              <a:rPr lang="en-US" sz="1600" dirty="0">
                <a:latin typeface="Huawei Sans" panose="020C0503030203020204" pitchFamily="34" charset="0"/>
              </a:rPr>
              <a:t>Media independent: Any type of data can be sent by HTTP as long as both the client and the server know how to handle the data content. It is required for the client as well as the server to specify the content type using appropriate MIME-type.</a:t>
            </a:r>
          </a:p>
          <a:p>
            <a:pPr marL="590550" lvl="1" indent="-276225" fontAlgn="ctr"/>
            <a:r>
              <a:rPr lang="en-US" sz="1600" dirty="0">
                <a:latin typeface="Huawei Sans" panose="020C0503030203020204" pitchFamily="34" charset="0"/>
              </a:rPr>
              <a:t>Stateless: The server and client are aware of each other only during a current request. Afterwards, both of them forget about each other. This facilitates quick processing of a large number of transactions and enhances the protocol scalability.</a:t>
            </a:r>
          </a:p>
        </p:txBody>
      </p:sp>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981786" y="5372131"/>
            <a:ext cx="836971" cy="659158"/>
          </a:xfrm>
          <a:prstGeom prst="rect">
            <a:avLst/>
          </a:prstGeom>
        </p:spPr>
      </p:pic>
      <p:pic>
        <p:nvPicPr>
          <p:cNvPr id="14" name="图片 13" descr="笔记本电脑.png"/>
          <p:cNvPicPr>
            <a:picLocks noChangeAspect="1"/>
          </p:cNvPicPr>
          <p:nvPr/>
        </p:nvPicPr>
        <p:blipFill>
          <a:blip r:embed="rId4" cstate="print"/>
          <a:stretch>
            <a:fillRect/>
          </a:stretch>
        </p:blipFill>
        <p:spPr>
          <a:xfrm>
            <a:off x="3789259" y="5404235"/>
            <a:ext cx="968153" cy="606958"/>
          </a:xfrm>
          <a:prstGeom prst="rect">
            <a:avLst/>
          </a:prstGeom>
        </p:spPr>
      </p:pic>
      <p:cxnSp>
        <p:nvCxnSpPr>
          <p:cNvPr id="16" name="直接箭头连接符 15">
            <a:extLst>
              <a:ext uri="{FF2B5EF4-FFF2-40B4-BE49-F238E27FC236}">
                <a16:creationId xmlns="" xmlns:a16="http://schemas.microsoft.com/office/drawing/2014/main" id="{BA877C97-A666-4A1C-8CE5-234683096791}"/>
              </a:ext>
            </a:extLst>
          </p:cNvPr>
          <p:cNvCxnSpPr>
            <a:cxnSpLocks/>
          </p:cNvCxnSpPr>
          <p:nvPr/>
        </p:nvCxnSpPr>
        <p:spPr>
          <a:xfrm>
            <a:off x="4928981" y="5658081"/>
            <a:ext cx="1749923" cy="0"/>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a:extLst>
              <a:ext uri="{FF2B5EF4-FFF2-40B4-BE49-F238E27FC236}">
                <a16:creationId xmlns="" xmlns:a16="http://schemas.microsoft.com/office/drawing/2014/main" id="{BA877C97-A666-4A1C-8CE5-234683096791}"/>
              </a:ext>
            </a:extLst>
          </p:cNvPr>
          <p:cNvCxnSpPr>
            <a:cxnSpLocks/>
          </p:cNvCxnSpPr>
          <p:nvPr/>
        </p:nvCxnSpPr>
        <p:spPr>
          <a:xfrm flipH="1">
            <a:off x="4928982" y="5912782"/>
            <a:ext cx="1749923" cy="0"/>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3928025" y="6099548"/>
            <a:ext cx="1097829" cy="261610"/>
          </a:xfrm>
          <a:prstGeom prst="rect">
            <a:avLst/>
          </a:prstGeom>
          <a:noFill/>
        </p:spPr>
        <p:txBody>
          <a:bodyPr wrap="square" rtlCol="0">
            <a:spAutoFit/>
          </a:bodyPr>
          <a:lstStyle/>
          <a:p>
            <a:pPr fontAlgn="ctr"/>
            <a:r>
              <a:rPr lang="en-US" sz="1100" dirty="0">
                <a:solidFill>
                  <a:srgbClr val="1163AB"/>
                </a:solidFill>
                <a:latin typeface="Huawei Sans" panose="020C0503030203020204" pitchFamily="34" charset="0"/>
              </a:rPr>
              <a:t>Client</a:t>
            </a:r>
          </a:p>
        </p:txBody>
      </p:sp>
      <p:sp>
        <p:nvSpPr>
          <p:cNvPr id="21" name="文本框 20">
            <a:extLst>
              <a:ext uri="{FF2B5EF4-FFF2-40B4-BE49-F238E27FC236}">
                <a16:creationId xmlns="" xmlns:a16="http://schemas.microsoft.com/office/drawing/2014/main" id="{4BB50338-4F2F-4CA1-9CF3-9E6DB92F39E5}"/>
              </a:ext>
            </a:extLst>
          </p:cNvPr>
          <p:cNvSpPr txBox="1"/>
          <p:nvPr/>
        </p:nvSpPr>
        <p:spPr>
          <a:xfrm>
            <a:off x="7021700" y="6110751"/>
            <a:ext cx="818829" cy="261610"/>
          </a:xfrm>
          <a:prstGeom prst="rect">
            <a:avLst/>
          </a:prstGeom>
          <a:noFill/>
        </p:spPr>
        <p:txBody>
          <a:bodyPr wrap="square" rtlCol="0">
            <a:spAutoFit/>
          </a:bodyPr>
          <a:lstStyle/>
          <a:p>
            <a:pPr fontAlgn="ctr"/>
            <a:r>
              <a:rPr lang="en-US" sz="1100" dirty="0">
                <a:solidFill>
                  <a:srgbClr val="1163AB"/>
                </a:solidFill>
                <a:latin typeface="Huawei Sans" panose="020C0503030203020204" pitchFamily="34" charset="0"/>
              </a:rPr>
              <a:t>Server</a:t>
            </a:r>
          </a:p>
        </p:txBody>
      </p:sp>
      <p:sp>
        <p:nvSpPr>
          <p:cNvPr id="22" name="圆角矩形 21"/>
          <p:cNvSpPr>
            <a:spLocks/>
          </p:cNvSpPr>
          <p:nvPr/>
        </p:nvSpPr>
        <p:spPr>
          <a:xfrm>
            <a:off x="3839387" y="4781320"/>
            <a:ext cx="1167360"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Connectionless</a:t>
            </a:r>
          </a:p>
        </p:txBody>
      </p:sp>
      <p:sp>
        <p:nvSpPr>
          <p:cNvPr id="23" name="圆角矩形 22"/>
          <p:cNvSpPr>
            <a:spLocks/>
          </p:cNvSpPr>
          <p:nvPr/>
        </p:nvSpPr>
        <p:spPr>
          <a:xfrm>
            <a:off x="5297866" y="4781320"/>
            <a:ext cx="1167360"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Media independent</a:t>
            </a:r>
          </a:p>
        </p:txBody>
      </p:sp>
      <p:sp>
        <p:nvSpPr>
          <p:cNvPr id="24" name="圆角矩形 23"/>
          <p:cNvSpPr>
            <a:spLocks/>
          </p:cNvSpPr>
          <p:nvPr/>
        </p:nvSpPr>
        <p:spPr>
          <a:xfrm>
            <a:off x="6682799" y="4781320"/>
            <a:ext cx="1167360"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Stateless</a:t>
            </a:r>
          </a:p>
        </p:txBody>
      </p:sp>
      <p:sp>
        <p:nvSpPr>
          <p:cNvPr id="29" name="文本框 28"/>
          <p:cNvSpPr txBox="1"/>
          <p:nvPr/>
        </p:nvSpPr>
        <p:spPr>
          <a:xfrm>
            <a:off x="5048933" y="5305679"/>
            <a:ext cx="1633866" cy="261610"/>
          </a:xfrm>
          <a:prstGeom prst="rect">
            <a:avLst/>
          </a:prstGeom>
          <a:noFill/>
        </p:spPr>
        <p:txBody>
          <a:bodyPr wrap="square" rtlCol="0">
            <a:spAutoFit/>
          </a:bodyPr>
          <a:lstStyle/>
          <a:p>
            <a:pPr algn="ctr" fontAlgn="ctr"/>
            <a:r>
              <a:rPr lang="en-US" sz="1100" dirty="0">
                <a:latin typeface="Huawei Sans" panose="020C0503030203020204" pitchFamily="34" charset="0"/>
              </a:rPr>
              <a:t>HTTP request</a:t>
            </a:r>
          </a:p>
        </p:txBody>
      </p:sp>
      <p:sp>
        <p:nvSpPr>
          <p:cNvPr id="15" name="文本框 14"/>
          <p:cNvSpPr txBox="1"/>
          <p:nvPr/>
        </p:nvSpPr>
        <p:spPr>
          <a:xfrm>
            <a:off x="5048933" y="5970783"/>
            <a:ext cx="1633866" cy="261610"/>
          </a:xfrm>
          <a:prstGeom prst="rect">
            <a:avLst/>
          </a:prstGeom>
          <a:noFill/>
        </p:spPr>
        <p:txBody>
          <a:bodyPr wrap="square" rtlCol="0">
            <a:spAutoFit/>
          </a:bodyPr>
          <a:lstStyle/>
          <a:p>
            <a:pPr algn="ctr" fontAlgn="ctr"/>
            <a:r>
              <a:rPr lang="en-US" sz="1100" dirty="0">
                <a:latin typeface="Huawei Sans" panose="020C0503030203020204" pitchFamily="34" charset="0"/>
              </a:rPr>
              <a:t>HTTP response</a:t>
            </a:r>
          </a:p>
        </p:txBody>
      </p:sp>
    </p:spTree>
    <p:extLst>
      <p:ext uri="{BB962C8B-B14F-4D97-AF65-F5344CB8AC3E}">
        <p14:creationId xmlns:p14="http://schemas.microsoft.com/office/powerpoint/2010/main" val="30530359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REST and RESTful</a:t>
            </a:r>
          </a:p>
          <a:p>
            <a:pPr marL="457017" indent="-457017" fontAlgn="auto"/>
            <a:r>
              <a:rPr lang="en-US" b="1" dirty="0">
                <a:latin typeface="Huawei Sans" panose="020C0503030203020204" pitchFamily="34" charset="0"/>
                <a:ea typeface="方正兰亭黑简体" panose="02000000000000000000" pitchFamily="2" charset="-122"/>
                <a:sym typeface="Huawei Sans" panose="020C0503030203020204" pitchFamily="34" charset="0"/>
              </a:rPr>
              <a:t>Working Principle of HTTP</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Overview of HTTP</a:t>
            </a:r>
          </a:p>
          <a:p>
            <a:pPr lvl="1" fontAlgn="auto">
              <a:buFont typeface="微软雅黑" panose="020B0503020204020204" pitchFamily="34" charset="-122"/>
              <a:buChar char="▪"/>
            </a:pPr>
            <a:r>
              <a:rPr lang="en-US" b="1" dirty="0">
                <a:latin typeface="Huawei Sans" panose="020C0503030203020204" pitchFamily="34" charset="0"/>
                <a:ea typeface="方正兰亭黑简体" panose="02000000000000000000" pitchFamily="2" charset="-122"/>
                <a:sym typeface="Huawei Sans" panose="020C0503030203020204" pitchFamily="34" charset="0"/>
              </a:rPr>
              <a:t>HTTP/1.1</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HTTPS and HTTP/2</a:t>
            </a: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Practices in Invoking RESTful APIs</a:t>
            </a:r>
          </a:p>
        </p:txBody>
      </p:sp>
    </p:spTree>
    <p:extLst>
      <p:ext uri="{BB962C8B-B14F-4D97-AF65-F5344CB8AC3E}">
        <p14:creationId xmlns:p14="http://schemas.microsoft.com/office/powerpoint/2010/main" val="16926393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Client Request Message</a:t>
            </a:r>
            <a:endParaRPr lang="en-US" dirty="0"/>
          </a:p>
        </p:txBody>
      </p:sp>
      <p:sp>
        <p:nvSpPr>
          <p:cNvPr id="3" name="内容占位符 2"/>
          <p:cNvSpPr txBox="1">
            <a:spLocks/>
          </p:cNvSpPr>
          <p:nvPr/>
        </p:nvSpPr>
        <p:spPr>
          <a:xfrm>
            <a:off x="448220" y="1234010"/>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eaLnBrk="0" fontAlgn="ctr" hangingPunct="0"/>
            <a:r>
              <a:rPr lang="en-US" sz="1800" dirty="0">
                <a:latin typeface="Huawei Sans" panose="020C0503030203020204" pitchFamily="34" charset="0"/>
              </a:rPr>
              <a:t>An HTTP request message sent by a client consists of a request line, request header, empty line, and request data. The following figure shows the format of a request message.</a:t>
            </a:r>
          </a:p>
        </p:txBody>
      </p:sp>
      <p:grpSp>
        <p:nvGrpSpPr>
          <p:cNvPr id="6" name="组合 5"/>
          <p:cNvGrpSpPr/>
          <p:nvPr/>
        </p:nvGrpSpPr>
        <p:grpSpPr>
          <a:xfrm>
            <a:off x="1339110" y="2789782"/>
            <a:ext cx="9250516" cy="2548386"/>
            <a:chOff x="1339110" y="2789782"/>
            <a:chExt cx="9250516" cy="2548386"/>
          </a:xfrm>
        </p:grpSpPr>
        <p:sp>
          <p:nvSpPr>
            <p:cNvPr id="5" name="矩形 4">
              <a:extLst>
                <a:ext uri="{FF2B5EF4-FFF2-40B4-BE49-F238E27FC236}">
                  <a16:creationId xmlns="" xmlns:a16="http://schemas.microsoft.com/office/drawing/2014/main" id="{ED1FF46C-3174-448F-9ADD-33C5AECA1FDF}"/>
                </a:ext>
              </a:extLst>
            </p:cNvPr>
            <p:cNvSpPr/>
            <p:nvPr/>
          </p:nvSpPr>
          <p:spPr>
            <a:xfrm>
              <a:off x="3185409" y="2790177"/>
              <a:ext cx="1239541" cy="414355"/>
            </a:xfrm>
            <a:prstGeom prst="rect">
              <a:avLst/>
            </a:prstGeom>
            <a:no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Request method</a:t>
              </a:r>
            </a:p>
          </p:txBody>
        </p:sp>
        <p:sp>
          <p:nvSpPr>
            <p:cNvPr id="7" name="矩形 6">
              <a:extLst>
                <a:ext uri="{FF2B5EF4-FFF2-40B4-BE49-F238E27FC236}">
                  <a16:creationId xmlns="" xmlns:a16="http://schemas.microsoft.com/office/drawing/2014/main" id="{FE4A73F8-F45F-4216-B6C8-7B97955278AC}"/>
                </a:ext>
              </a:extLst>
            </p:cNvPr>
            <p:cNvSpPr/>
            <p:nvPr/>
          </p:nvSpPr>
          <p:spPr>
            <a:xfrm>
              <a:off x="7160456" y="2790177"/>
              <a:ext cx="1464506" cy="422450"/>
            </a:xfrm>
            <a:prstGeom prst="rect">
              <a:avLst/>
            </a:prstGeom>
            <a:no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Protocol version</a:t>
              </a:r>
            </a:p>
          </p:txBody>
        </p:sp>
        <p:sp>
          <p:nvSpPr>
            <p:cNvPr id="9" name="矩形 8">
              <a:extLst>
                <a:ext uri="{FF2B5EF4-FFF2-40B4-BE49-F238E27FC236}">
                  <a16:creationId xmlns="" xmlns:a16="http://schemas.microsoft.com/office/drawing/2014/main" id="{3F04E949-4CCC-4846-8B15-6F183B7861C1}"/>
                </a:ext>
              </a:extLst>
            </p:cNvPr>
            <p:cNvSpPr/>
            <p:nvPr/>
          </p:nvSpPr>
          <p:spPr>
            <a:xfrm>
              <a:off x="3184308" y="4907236"/>
              <a:ext cx="6046939" cy="429373"/>
            </a:xfrm>
            <a:prstGeom prst="rect">
              <a:avLst/>
            </a:prstGeom>
            <a:no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Data</a:t>
              </a:r>
            </a:p>
          </p:txBody>
        </p:sp>
        <p:sp>
          <p:nvSpPr>
            <p:cNvPr id="10" name="矩形 9">
              <a:extLst>
                <a:ext uri="{FF2B5EF4-FFF2-40B4-BE49-F238E27FC236}">
                  <a16:creationId xmlns="" xmlns:a16="http://schemas.microsoft.com/office/drawing/2014/main" id="{ED1FF46C-3174-448F-9ADD-33C5AECA1FDF}"/>
                </a:ext>
              </a:extLst>
            </p:cNvPr>
            <p:cNvSpPr/>
            <p:nvPr/>
          </p:nvSpPr>
          <p:spPr>
            <a:xfrm>
              <a:off x="4424392" y="2790178"/>
              <a:ext cx="781917" cy="421749"/>
            </a:xfrm>
            <a:prstGeom prst="rect">
              <a:avLst/>
            </a:prstGeom>
            <a:no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smtClean="0">
                  <a:solidFill>
                    <a:schemeClr val="tx1"/>
                  </a:solidFill>
                  <a:latin typeface="Huawei Sans" panose="020C0503030203020204" pitchFamily="34" charset="0"/>
                </a:rPr>
                <a:t>Space</a:t>
              </a:r>
              <a:endParaRPr lang="en-US" sz="1200" dirty="0">
                <a:solidFill>
                  <a:schemeClr val="tx1"/>
                </a:solidFill>
                <a:latin typeface="Huawei Sans" panose="020C0503030203020204" pitchFamily="34" charset="0"/>
              </a:endParaRPr>
            </a:p>
          </p:txBody>
        </p:sp>
        <p:grpSp>
          <p:nvGrpSpPr>
            <p:cNvPr id="26" name="组合 25"/>
            <p:cNvGrpSpPr/>
            <p:nvPr/>
          </p:nvGrpSpPr>
          <p:grpSpPr>
            <a:xfrm>
              <a:off x="3184308" y="4475158"/>
              <a:ext cx="1828051" cy="429373"/>
              <a:chOff x="6670863" y="4556412"/>
              <a:chExt cx="1570712" cy="360040"/>
            </a:xfrm>
            <a:noFill/>
          </p:grpSpPr>
          <p:sp>
            <p:nvSpPr>
              <p:cNvPr id="12" name="矩形 11">
                <a:extLst>
                  <a:ext uri="{FF2B5EF4-FFF2-40B4-BE49-F238E27FC236}">
                    <a16:creationId xmlns="" xmlns:a16="http://schemas.microsoft.com/office/drawing/2014/main" id="{ED1FF46C-3174-448F-9ADD-33C5AECA1FDF}"/>
                  </a:ext>
                </a:extLst>
              </p:cNvPr>
              <p:cNvSpPr/>
              <p:nvPr/>
            </p:nvSpPr>
            <p:spPr>
              <a:xfrm>
                <a:off x="6670863" y="4556412"/>
                <a:ext cx="864762" cy="360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Carriage return</a:t>
                </a:r>
              </a:p>
            </p:txBody>
          </p:sp>
          <p:sp>
            <p:nvSpPr>
              <p:cNvPr id="14" name="矩形 13">
                <a:extLst>
                  <a:ext uri="{FF2B5EF4-FFF2-40B4-BE49-F238E27FC236}">
                    <a16:creationId xmlns="" xmlns:a16="http://schemas.microsoft.com/office/drawing/2014/main" id="{ED1FF46C-3174-448F-9ADD-33C5AECA1FDF}"/>
                  </a:ext>
                </a:extLst>
              </p:cNvPr>
              <p:cNvSpPr/>
              <p:nvPr/>
            </p:nvSpPr>
            <p:spPr>
              <a:xfrm>
                <a:off x="7528004" y="4556412"/>
                <a:ext cx="713571" cy="360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Linefeed</a:t>
                </a:r>
              </a:p>
            </p:txBody>
          </p:sp>
        </p:grpSp>
        <p:grpSp>
          <p:nvGrpSpPr>
            <p:cNvPr id="21" name="组合 20"/>
            <p:cNvGrpSpPr/>
            <p:nvPr/>
          </p:nvGrpSpPr>
          <p:grpSpPr>
            <a:xfrm>
              <a:off x="3184309" y="3203759"/>
              <a:ext cx="6046939" cy="441889"/>
              <a:chOff x="1898948" y="4916449"/>
              <a:chExt cx="5195699" cy="357297"/>
            </a:xfrm>
            <a:noFill/>
          </p:grpSpPr>
          <p:sp>
            <p:nvSpPr>
              <p:cNvPr id="8" name="矩形 7">
                <a:extLst>
                  <a:ext uri="{FF2B5EF4-FFF2-40B4-BE49-F238E27FC236}">
                    <a16:creationId xmlns="" xmlns:a16="http://schemas.microsoft.com/office/drawing/2014/main" id="{DE3F0C5F-22A9-4922-B2C2-C3EB12DD441E}"/>
                  </a:ext>
                </a:extLst>
              </p:cNvPr>
              <p:cNvSpPr/>
              <p:nvPr/>
            </p:nvSpPr>
            <p:spPr>
              <a:xfrm>
                <a:off x="1898948" y="4916449"/>
                <a:ext cx="3516163" cy="357295"/>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fontAlgn="ctr"/>
                <a:r>
                  <a:rPr lang="en-US" sz="1200" dirty="0">
                    <a:solidFill>
                      <a:schemeClr val="tx1"/>
                    </a:solidFill>
                    <a:latin typeface="Huawei Sans" panose="020C0503030203020204" pitchFamily="34" charset="0"/>
                  </a:rPr>
                  <a:t>Header field name:Value</a:t>
                </a:r>
              </a:p>
            </p:txBody>
          </p:sp>
          <p:sp>
            <p:nvSpPr>
              <p:cNvPr id="15" name="矩形 14">
                <a:extLst>
                  <a:ext uri="{FF2B5EF4-FFF2-40B4-BE49-F238E27FC236}">
                    <a16:creationId xmlns="" xmlns:a16="http://schemas.microsoft.com/office/drawing/2014/main" id="{ED1FF46C-3174-448F-9ADD-33C5AECA1FDF}"/>
                  </a:ext>
                </a:extLst>
              </p:cNvPr>
              <p:cNvSpPr/>
              <p:nvPr/>
            </p:nvSpPr>
            <p:spPr>
              <a:xfrm>
                <a:off x="5422104" y="4916449"/>
                <a:ext cx="877611" cy="357297"/>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Carriage return</a:t>
                </a:r>
              </a:p>
            </p:txBody>
          </p:sp>
          <p:sp>
            <p:nvSpPr>
              <p:cNvPr id="16" name="矩形 15">
                <a:extLst>
                  <a:ext uri="{FF2B5EF4-FFF2-40B4-BE49-F238E27FC236}">
                    <a16:creationId xmlns="" xmlns:a16="http://schemas.microsoft.com/office/drawing/2014/main" id="{ED1FF46C-3174-448F-9ADD-33C5AECA1FDF}"/>
                  </a:ext>
                </a:extLst>
              </p:cNvPr>
              <p:cNvSpPr/>
              <p:nvPr/>
            </p:nvSpPr>
            <p:spPr>
              <a:xfrm>
                <a:off x="6299715" y="4916449"/>
                <a:ext cx="794932" cy="357297"/>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Linefeed</a:t>
                </a:r>
              </a:p>
            </p:txBody>
          </p:sp>
        </p:grpSp>
        <p:sp>
          <p:nvSpPr>
            <p:cNvPr id="17" name="矩形 16">
              <a:extLst>
                <a:ext uri="{FF2B5EF4-FFF2-40B4-BE49-F238E27FC236}">
                  <a16:creationId xmlns="" xmlns:a16="http://schemas.microsoft.com/office/drawing/2014/main" id="{DE3F0C5F-22A9-4922-B2C2-C3EB12DD441E}"/>
                </a:ext>
              </a:extLst>
            </p:cNvPr>
            <p:cNvSpPr/>
            <p:nvPr/>
          </p:nvSpPr>
          <p:spPr>
            <a:xfrm>
              <a:off x="3184309" y="3641008"/>
              <a:ext cx="6046938" cy="426100"/>
            </a:xfrm>
            <a:prstGeom prst="rect">
              <a:avLst/>
            </a:prstGeom>
            <a:no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a:t>
              </a:r>
            </a:p>
          </p:txBody>
        </p:sp>
        <p:grpSp>
          <p:nvGrpSpPr>
            <p:cNvPr id="22" name="组合 21"/>
            <p:cNvGrpSpPr/>
            <p:nvPr/>
          </p:nvGrpSpPr>
          <p:grpSpPr>
            <a:xfrm>
              <a:off x="3184309" y="4062122"/>
              <a:ext cx="6046938" cy="416731"/>
              <a:chOff x="1894037" y="4916451"/>
              <a:chExt cx="5195698" cy="343134"/>
            </a:xfrm>
            <a:noFill/>
          </p:grpSpPr>
          <p:sp>
            <p:nvSpPr>
              <p:cNvPr id="23" name="矩形 22">
                <a:extLst>
                  <a:ext uri="{FF2B5EF4-FFF2-40B4-BE49-F238E27FC236}">
                    <a16:creationId xmlns="" xmlns:a16="http://schemas.microsoft.com/office/drawing/2014/main" id="{DE3F0C5F-22A9-4922-B2C2-C3EB12DD441E}"/>
                  </a:ext>
                </a:extLst>
              </p:cNvPr>
              <p:cNvSpPr/>
              <p:nvPr/>
            </p:nvSpPr>
            <p:spPr>
              <a:xfrm>
                <a:off x="1894037" y="4916451"/>
                <a:ext cx="3521074" cy="343134"/>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fontAlgn="ctr"/>
                <a:r>
                  <a:rPr lang="en-US" sz="1200" dirty="0">
                    <a:solidFill>
                      <a:schemeClr val="tx1"/>
                    </a:solidFill>
                    <a:latin typeface="Huawei Sans" panose="020C0503030203020204" pitchFamily="34" charset="0"/>
                  </a:rPr>
                  <a:t>Header field name:Value</a:t>
                </a:r>
              </a:p>
            </p:txBody>
          </p:sp>
          <p:sp>
            <p:nvSpPr>
              <p:cNvPr id="24" name="矩形 23">
                <a:extLst>
                  <a:ext uri="{FF2B5EF4-FFF2-40B4-BE49-F238E27FC236}">
                    <a16:creationId xmlns="" xmlns:a16="http://schemas.microsoft.com/office/drawing/2014/main" id="{ED1FF46C-3174-448F-9ADD-33C5AECA1FDF}"/>
                  </a:ext>
                </a:extLst>
              </p:cNvPr>
              <p:cNvSpPr/>
              <p:nvPr/>
            </p:nvSpPr>
            <p:spPr>
              <a:xfrm>
                <a:off x="5422104" y="4920545"/>
                <a:ext cx="877611" cy="339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Carriage return</a:t>
                </a:r>
              </a:p>
            </p:txBody>
          </p:sp>
          <p:sp>
            <p:nvSpPr>
              <p:cNvPr id="25" name="矩形 24">
                <a:extLst>
                  <a:ext uri="{FF2B5EF4-FFF2-40B4-BE49-F238E27FC236}">
                    <a16:creationId xmlns="" xmlns:a16="http://schemas.microsoft.com/office/drawing/2014/main" id="{ED1FF46C-3174-448F-9ADD-33C5AECA1FDF}"/>
                  </a:ext>
                </a:extLst>
              </p:cNvPr>
              <p:cNvSpPr/>
              <p:nvPr/>
            </p:nvSpPr>
            <p:spPr>
              <a:xfrm>
                <a:off x="6299714" y="4920545"/>
                <a:ext cx="790021" cy="339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Linefeed</a:t>
                </a:r>
              </a:p>
            </p:txBody>
          </p:sp>
        </p:grpSp>
        <p:grpSp>
          <p:nvGrpSpPr>
            <p:cNvPr id="27" name="组合 26"/>
            <p:cNvGrpSpPr/>
            <p:nvPr/>
          </p:nvGrpSpPr>
          <p:grpSpPr>
            <a:xfrm>
              <a:off x="8624964" y="2790167"/>
              <a:ext cx="1958018" cy="422457"/>
              <a:chOff x="6559193" y="4556411"/>
              <a:chExt cx="1682383" cy="365283"/>
            </a:xfrm>
            <a:noFill/>
          </p:grpSpPr>
          <p:sp>
            <p:nvSpPr>
              <p:cNvPr id="28" name="矩形 27">
                <a:extLst>
                  <a:ext uri="{FF2B5EF4-FFF2-40B4-BE49-F238E27FC236}">
                    <a16:creationId xmlns="" xmlns:a16="http://schemas.microsoft.com/office/drawing/2014/main" id="{ED1FF46C-3174-448F-9ADD-33C5AECA1FDF}"/>
                  </a:ext>
                </a:extLst>
              </p:cNvPr>
              <p:cNvSpPr/>
              <p:nvPr/>
            </p:nvSpPr>
            <p:spPr>
              <a:xfrm>
                <a:off x="6559193" y="4556411"/>
                <a:ext cx="897499" cy="364675"/>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Carriage return</a:t>
                </a:r>
              </a:p>
            </p:txBody>
          </p:sp>
          <p:sp>
            <p:nvSpPr>
              <p:cNvPr id="29" name="矩形 28">
                <a:extLst>
                  <a:ext uri="{FF2B5EF4-FFF2-40B4-BE49-F238E27FC236}">
                    <a16:creationId xmlns="" xmlns:a16="http://schemas.microsoft.com/office/drawing/2014/main" id="{ED1FF46C-3174-448F-9ADD-33C5AECA1FDF}"/>
                  </a:ext>
                </a:extLst>
              </p:cNvPr>
              <p:cNvSpPr/>
              <p:nvPr/>
            </p:nvSpPr>
            <p:spPr>
              <a:xfrm>
                <a:off x="7456692" y="4556411"/>
                <a:ext cx="784884" cy="365283"/>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sz="1200" dirty="0">
                  <a:solidFill>
                    <a:schemeClr val="tx1"/>
                  </a:solidFill>
                  <a:latin typeface="Huawei Sans" panose="020C0503030203020204" pitchFamily="34" charset="0"/>
                </a:endParaRPr>
              </a:p>
            </p:txBody>
          </p:sp>
        </p:grpSp>
        <p:sp>
          <p:nvSpPr>
            <p:cNvPr id="35" name="AutoShape 35"/>
            <p:cNvSpPr>
              <a:spLocks/>
            </p:cNvSpPr>
            <p:nvPr/>
          </p:nvSpPr>
          <p:spPr bwMode="auto">
            <a:xfrm>
              <a:off x="2935188" y="4977041"/>
              <a:ext cx="255761" cy="311215"/>
            </a:xfrm>
            <a:prstGeom prst="leftBrace">
              <a:avLst>
                <a:gd name="adj1" fmla="val 112010"/>
                <a:gd name="adj2" fmla="val 50000"/>
              </a:avLst>
            </a:prstGeom>
            <a:noFill/>
            <a:ln w="19050">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000" dirty="0">
                <a:latin typeface="Huawei Sans" panose="020C0503030203020204" pitchFamily="34" charset="0"/>
                <a:ea typeface="+mn-ea"/>
              </a:endParaRPr>
            </a:p>
          </p:txBody>
        </p:sp>
        <p:sp>
          <p:nvSpPr>
            <p:cNvPr id="38" name="AutoShape 35"/>
            <p:cNvSpPr>
              <a:spLocks/>
            </p:cNvSpPr>
            <p:nvPr/>
          </p:nvSpPr>
          <p:spPr bwMode="auto">
            <a:xfrm>
              <a:off x="2923773" y="4539269"/>
              <a:ext cx="255761" cy="311215"/>
            </a:xfrm>
            <a:prstGeom prst="leftBrace">
              <a:avLst>
                <a:gd name="adj1" fmla="val 112010"/>
                <a:gd name="adj2" fmla="val 50000"/>
              </a:avLst>
            </a:prstGeom>
            <a:noFill/>
            <a:ln w="19050">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000" dirty="0">
                <a:latin typeface="Huawei Sans" panose="020C0503030203020204" pitchFamily="34" charset="0"/>
                <a:ea typeface="+mn-ea"/>
              </a:endParaRPr>
            </a:p>
          </p:txBody>
        </p:sp>
        <p:sp>
          <p:nvSpPr>
            <p:cNvPr id="40" name="AutoShape 35"/>
            <p:cNvSpPr>
              <a:spLocks/>
            </p:cNvSpPr>
            <p:nvPr/>
          </p:nvSpPr>
          <p:spPr bwMode="auto">
            <a:xfrm>
              <a:off x="2935188" y="2844190"/>
              <a:ext cx="255761" cy="311215"/>
            </a:xfrm>
            <a:prstGeom prst="leftBrace">
              <a:avLst>
                <a:gd name="adj1" fmla="val 112010"/>
                <a:gd name="adj2" fmla="val 50000"/>
              </a:avLst>
            </a:prstGeom>
            <a:noFill/>
            <a:ln w="19050">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000" dirty="0">
                <a:latin typeface="Huawei Sans" panose="020C0503030203020204" pitchFamily="34" charset="0"/>
                <a:ea typeface="+mn-ea"/>
              </a:endParaRPr>
            </a:p>
          </p:txBody>
        </p:sp>
        <p:grpSp>
          <p:nvGrpSpPr>
            <p:cNvPr id="36" name="组合 35"/>
            <p:cNvGrpSpPr/>
            <p:nvPr/>
          </p:nvGrpSpPr>
          <p:grpSpPr>
            <a:xfrm>
              <a:off x="1339110" y="2844190"/>
              <a:ext cx="1454518" cy="2493978"/>
              <a:chOff x="994086" y="1594234"/>
              <a:chExt cx="1249762" cy="2091259"/>
            </a:xfrm>
          </p:grpSpPr>
          <p:sp>
            <p:nvSpPr>
              <p:cNvPr id="41" name="文本框 40"/>
              <p:cNvSpPr txBox="1"/>
              <p:nvPr/>
            </p:nvSpPr>
            <p:spPr>
              <a:xfrm>
                <a:off x="997091" y="2386136"/>
                <a:ext cx="1232119" cy="261610"/>
              </a:xfrm>
              <a:prstGeom prst="rect">
                <a:avLst/>
              </a:prstGeom>
              <a:solidFill>
                <a:srgbClr val="00B0F0"/>
              </a:solidFill>
            </p:spPr>
            <p:txBody>
              <a:bodyPr wrap="square" rtlCol="0">
                <a:spAutoFit/>
              </a:bodyPr>
              <a:lstStyle/>
              <a:p>
                <a:pPr algn="ctr" fontAlgn="ctr"/>
                <a:r>
                  <a:rPr lang="en-US" sz="1100" b="1" dirty="0">
                    <a:solidFill>
                      <a:schemeClr val="bg1"/>
                    </a:solidFill>
                    <a:latin typeface="Huawei Sans" panose="020C0503030203020204" pitchFamily="34" charset="0"/>
                  </a:rPr>
                  <a:t>Request header</a:t>
                </a:r>
              </a:p>
            </p:txBody>
          </p:sp>
          <p:sp>
            <p:nvSpPr>
              <p:cNvPr id="42" name="文本框 41"/>
              <p:cNvSpPr txBox="1"/>
              <p:nvPr/>
            </p:nvSpPr>
            <p:spPr>
              <a:xfrm>
                <a:off x="994086" y="3423883"/>
                <a:ext cx="1249762" cy="261610"/>
              </a:xfrm>
              <a:prstGeom prst="rect">
                <a:avLst/>
              </a:prstGeom>
              <a:solidFill>
                <a:srgbClr val="00B0F0"/>
              </a:solidFill>
            </p:spPr>
            <p:txBody>
              <a:bodyPr wrap="square" rtlCol="0">
                <a:spAutoFit/>
              </a:bodyPr>
              <a:lstStyle/>
              <a:p>
                <a:pPr algn="ctr" fontAlgn="ctr"/>
                <a:r>
                  <a:rPr lang="en-US" sz="1100" b="1" dirty="0">
                    <a:solidFill>
                      <a:schemeClr val="bg1"/>
                    </a:solidFill>
                    <a:latin typeface="Huawei Sans" panose="020C0503030203020204" pitchFamily="34" charset="0"/>
                  </a:rPr>
                  <a:t>Request Data</a:t>
                </a:r>
              </a:p>
            </p:txBody>
          </p:sp>
          <p:sp>
            <p:nvSpPr>
              <p:cNvPr id="43" name="文本框 42"/>
              <p:cNvSpPr txBox="1"/>
              <p:nvPr/>
            </p:nvSpPr>
            <p:spPr>
              <a:xfrm>
                <a:off x="996351" y="1594234"/>
                <a:ext cx="1232859" cy="261610"/>
              </a:xfrm>
              <a:prstGeom prst="rect">
                <a:avLst/>
              </a:prstGeom>
              <a:solidFill>
                <a:srgbClr val="00B0F0"/>
              </a:solidFill>
            </p:spPr>
            <p:txBody>
              <a:bodyPr wrap="square" rtlCol="0">
                <a:spAutoFit/>
              </a:bodyPr>
              <a:lstStyle/>
              <a:p>
                <a:pPr algn="ctr" fontAlgn="ctr"/>
                <a:r>
                  <a:rPr lang="en-US" sz="1100" b="1" dirty="0">
                    <a:solidFill>
                      <a:schemeClr val="bg1"/>
                    </a:solidFill>
                    <a:latin typeface="Huawei Sans" panose="020C0503030203020204" pitchFamily="34" charset="0"/>
                  </a:rPr>
                  <a:t>Request line</a:t>
                </a:r>
              </a:p>
            </p:txBody>
          </p:sp>
          <p:sp>
            <p:nvSpPr>
              <p:cNvPr id="44" name="文本框 43"/>
              <p:cNvSpPr txBox="1"/>
              <p:nvPr/>
            </p:nvSpPr>
            <p:spPr>
              <a:xfrm>
                <a:off x="996351" y="2994556"/>
                <a:ext cx="1232859" cy="261610"/>
              </a:xfrm>
              <a:prstGeom prst="rect">
                <a:avLst/>
              </a:prstGeom>
              <a:solidFill>
                <a:srgbClr val="00B0F0"/>
              </a:solidFill>
            </p:spPr>
            <p:txBody>
              <a:bodyPr wrap="square" rtlCol="0">
                <a:spAutoFit/>
              </a:bodyPr>
              <a:lstStyle/>
              <a:p>
                <a:pPr algn="ctr" fontAlgn="ctr"/>
                <a:r>
                  <a:rPr lang="en-US" sz="1100" b="1" dirty="0">
                    <a:solidFill>
                      <a:schemeClr val="bg1"/>
                    </a:solidFill>
                    <a:latin typeface="Huawei Sans" panose="020C0503030203020204" pitchFamily="34" charset="0"/>
                  </a:rPr>
                  <a:t>Empty line</a:t>
                </a:r>
              </a:p>
            </p:txBody>
          </p:sp>
        </p:grpSp>
        <p:grpSp>
          <p:nvGrpSpPr>
            <p:cNvPr id="37" name="组合 36"/>
            <p:cNvGrpSpPr/>
            <p:nvPr/>
          </p:nvGrpSpPr>
          <p:grpSpPr>
            <a:xfrm>
              <a:off x="3190950" y="2789782"/>
              <a:ext cx="7398676" cy="2547601"/>
              <a:chOff x="3333858" y="2770613"/>
              <a:chExt cx="6357146" cy="2136224"/>
            </a:xfrm>
            <a:noFill/>
          </p:grpSpPr>
          <p:sp>
            <p:nvSpPr>
              <p:cNvPr id="39" name="矩形 38">
                <a:extLst>
                  <a:ext uri="{FF2B5EF4-FFF2-40B4-BE49-F238E27FC236}">
                    <a16:creationId xmlns="" xmlns:a16="http://schemas.microsoft.com/office/drawing/2014/main" id="{ED1FF46C-3174-448F-9ADD-33C5AECA1FDF}"/>
                  </a:ext>
                </a:extLst>
              </p:cNvPr>
              <p:cNvSpPr/>
              <p:nvPr/>
            </p:nvSpPr>
            <p:spPr>
              <a:xfrm>
                <a:off x="3334804" y="2771592"/>
                <a:ext cx="1065048" cy="35300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sz="1200" dirty="0">
                  <a:solidFill>
                    <a:schemeClr val="tx1"/>
                  </a:solidFill>
                  <a:latin typeface="Huawei Sans" panose="020C0503030203020204" pitchFamily="34" charset="0"/>
                </a:endParaRPr>
              </a:p>
            </p:txBody>
          </p:sp>
          <p:sp>
            <p:nvSpPr>
              <p:cNvPr id="45" name="矩形 44">
                <a:extLst>
                  <a:ext uri="{FF2B5EF4-FFF2-40B4-BE49-F238E27FC236}">
                    <a16:creationId xmlns="" xmlns:a16="http://schemas.microsoft.com/office/drawing/2014/main" id="{E8A2D369-73BF-4B1F-AF0A-AF36A42A352A}"/>
                  </a:ext>
                </a:extLst>
              </p:cNvPr>
              <p:cNvSpPr/>
              <p:nvPr/>
            </p:nvSpPr>
            <p:spPr>
              <a:xfrm>
                <a:off x="5062800" y="2770613"/>
                <a:ext cx="1017944" cy="353979"/>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URI</a:t>
                </a:r>
              </a:p>
            </p:txBody>
          </p:sp>
          <p:sp>
            <p:nvSpPr>
              <p:cNvPr id="46" name="矩形 45">
                <a:extLst>
                  <a:ext uri="{FF2B5EF4-FFF2-40B4-BE49-F238E27FC236}">
                    <a16:creationId xmlns="" xmlns:a16="http://schemas.microsoft.com/office/drawing/2014/main" id="{FE4A73F8-F45F-4216-B6C8-7B97955278AC}"/>
                  </a:ext>
                </a:extLst>
              </p:cNvPr>
              <p:cNvSpPr/>
              <p:nvPr/>
            </p:nvSpPr>
            <p:spPr>
              <a:xfrm>
                <a:off x="6750274" y="2771590"/>
                <a:ext cx="1258346" cy="349157"/>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sz="1200" dirty="0">
                  <a:solidFill>
                    <a:schemeClr val="tx1"/>
                  </a:solidFill>
                  <a:latin typeface="Huawei Sans" panose="020C0503030203020204" pitchFamily="34" charset="0"/>
                </a:endParaRPr>
              </a:p>
            </p:txBody>
          </p:sp>
          <p:sp>
            <p:nvSpPr>
              <p:cNvPr id="47" name="矩形 46">
                <a:extLst>
                  <a:ext uri="{FF2B5EF4-FFF2-40B4-BE49-F238E27FC236}">
                    <a16:creationId xmlns="" xmlns:a16="http://schemas.microsoft.com/office/drawing/2014/main" id="{3F04E949-4CCC-4846-8B15-6F183B7861C1}"/>
                  </a:ext>
                </a:extLst>
              </p:cNvPr>
              <p:cNvSpPr/>
              <p:nvPr/>
            </p:nvSpPr>
            <p:spPr>
              <a:xfrm>
                <a:off x="3333858" y="4546797"/>
                <a:ext cx="5195699" cy="360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sz="1200" dirty="0">
                  <a:solidFill>
                    <a:schemeClr val="tx1"/>
                  </a:solidFill>
                  <a:latin typeface="Huawei Sans" panose="020C0503030203020204" pitchFamily="34" charset="0"/>
                </a:endParaRPr>
              </a:p>
            </p:txBody>
          </p:sp>
          <p:sp>
            <p:nvSpPr>
              <p:cNvPr id="48" name="矩形 47">
                <a:extLst>
                  <a:ext uri="{FF2B5EF4-FFF2-40B4-BE49-F238E27FC236}">
                    <a16:creationId xmlns="" xmlns:a16="http://schemas.microsoft.com/office/drawing/2014/main" id="{ED1FF46C-3174-448F-9ADD-33C5AECA1FDF}"/>
                  </a:ext>
                </a:extLst>
              </p:cNvPr>
              <p:cNvSpPr/>
              <p:nvPr/>
            </p:nvSpPr>
            <p:spPr>
              <a:xfrm>
                <a:off x="6080744" y="2772242"/>
                <a:ext cx="660432" cy="352351"/>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Space</a:t>
                </a:r>
              </a:p>
            </p:txBody>
          </p:sp>
          <p:sp>
            <p:nvSpPr>
              <p:cNvPr id="49" name="矩形 48">
                <a:extLst>
                  <a:ext uri="{FF2B5EF4-FFF2-40B4-BE49-F238E27FC236}">
                    <a16:creationId xmlns="" xmlns:a16="http://schemas.microsoft.com/office/drawing/2014/main" id="{ED1FF46C-3174-448F-9ADD-33C5AECA1FDF}"/>
                  </a:ext>
                </a:extLst>
              </p:cNvPr>
              <p:cNvSpPr/>
              <p:nvPr/>
            </p:nvSpPr>
            <p:spPr>
              <a:xfrm>
                <a:off x="6078908" y="2771593"/>
                <a:ext cx="671367" cy="345071"/>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sz="1200" dirty="0">
                  <a:solidFill>
                    <a:schemeClr val="tx1"/>
                  </a:solidFill>
                  <a:latin typeface="Huawei Sans" panose="020C0503030203020204" pitchFamily="34" charset="0"/>
                </a:endParaRPr>
              </a:p>
            </p:txBody>
          </p:sp>
          <p:grpSp>
            <p:nvGrpSpPr>
              <p:cNvPr id="50" name="组合 49"/>
              <p:cNvGrpSpPr/>
              <p:nvPr/>
            </p:nvGrpSpPr>
            <p:grpSpPr>
              <a:xfrm>
                <a:off x="3333858" y="4184490"/>
                <a:ext cx="1570712" cy="360040"/>
                <a:chOff x="6670863" y="4556412"/>
                <a:chExt cx="1570712" cy="360040"/>
              </a:xfrm>
              <a:grpFill/>
            </p:grpSpPr>
            <p:sp>
              <p:nvSpPr>
                <p:cNvPr id="63" name="矩形 62">
                  <a:extLst>
                    <a:ext uri="{FF2B5EF4-FFF2-40B4-BE49-F238E27FC236}">
                      <a16:creationId xmlns="" xmlns:a16="http://schemas.microsoft.com/office/drawing/2014/main" id="{ED1FF46C-3174-448F-9ADD-33C5AECA1FDF}"/>
                    </a:ext>
                  </a:extLst>
                </p:cNvPr>
                <p:cNvSpPr/>
                <p:nvPr/>
              </p:nvSpPr>
              <p:spPr>
                <a:xfrm>
                  <a:off x="6670863" y="4556412"/>
                  <a:ext cx="864762" cy="360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sz="1200" dirty="0">
                    <a:solidFill>
                      <a:schemeClr val="tx1"/>
                    </a:solidFill>
                    <a:latin typeface="Huawei Sans" panose="020C0503030203020204" pitchFamily="34" charset="0"/>
                  </a:endParaRPr>
                </a:p>
              </p:txBody>
            </p:sp>
            <p:sp>
              <p:nvSpPr>
                <p:cNvPr id="64" name="矩形 63">
                  <a:extLst>
                    <a:ext uri="{FF2B5EF4-FFF2-40B4-BE49-F238E27FC236}">
                      <a16:creationId xmlns="" xmlns:a16="http://schemas.microsoft.com/office/drawing/2014/main" id="{ED1FF46C-3174-448F-9ADD-33C5AECA1FDF}"/>
                    </a:ext>
                  </a:extLst>
                </p:cNvPr>
                <p:cNvSpPr/>
                <p:nvPr/>
              </p:nvSpPr>
              <p:spPr>
                <a:xfrm>
                  <a:off x="7528004" y="4556412"/>
                  <a:ext cx="713571" cy="360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sz="1200" dirty="0">
                    <a:solidFill>
                      <a:schemeClr val="tx1"/>
                    </a:solidFill>
                    <a:latin typeface="Huawei Sans" panose="020C0503030203020204" pitchFamily="34" charset="0"/>
                  </a:endParaRPr>
                </a:p>
              </p:txBody>
            </p:sp>
          </p:grpSp>
          <p:grpSp>
            <p:nvGrpSpPr>
              <p:cNvPr id="51" name="组合 50"/>
              <p:cNvGrpSpPr/>
              <p:nvPr/>
            </p:nvGrpSpPr>
            <p:grpSpPr>
              <a:xfrm>
                <a:off x="3333859" y="3118390"/>
                <a:ext cx="5195699" cy="370535"/>
                <a:chOff x="1898948" y="4916449"/>
                <a:chExt cx="5195699" cy="357297"/>
              </a:xfrm>
              <a:grpFill/>
            </p:grpSpPr>
            <p:sp>
              <p:nvSpPr>
                <p:cNvPr id="60" name="矩形 59">
                  <a:extLst>
                    <a:ext uri="{FF2B5EF4-FFF2-40B4-BE49-F238E27FC236}">
                      <a16:creationId xmlns="" xmlns:a16="http://schemas.microsoft.com/office/drawing/2014/main" id="{DE3F0C5F-22A9-4922-B2C2-C3EB12DD441E}"/>
                    </a:ext>
                  </a:extLst>
                </p:cNvPr>
                <p:cNvSpPr/>
                <p:nvPr/>
              </p:nvSpPr>
              <p:spPr>
                <a:xfrm>
                  <a:off x="1898948" y="4916449"/>
                  <a:ext cx="3516163" cy="357295"/>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fontAlgn="ctr"/>
                  <a:endParaRPr lang="en-US" sz="1200" dirty="0">
                    <a:solidFill>
                      <a:schemeClr val="tx1"/>
                    </a:solidFill>
                    <a:latin typeface="Huawei Sans" panose="020C0503030203020204" pitchFamily="34" charset="0"/>
                  </a:endParaRPr>
                </a:p>
              </p:txBody>
            </p:sp>
            <p:sp>
              <p:nvSpPr>
                <p:cNvPr id="61" name="矩形 60">
                  <a:extLst>
                    <a:ext uri="{FF2B5EF4-FFF2-40B4-BE49-F238E27FC236}">
                      <a16:creationId xmlns="" xmlns:a16="http://schemas.microsoft.com/office/drawing/2014/main" id="{ED1FF46C-3174-448F-9ADD-33C5AECA1FDF}"/>
                    </a:ext>
                  </a:extLst>
                </p:cNvPr>
                <p:cNvSpPr/>
                <p:nvPr/>
              </p:nvSpPr>
              <p:spPr>
                <a:xfrm>
                  <a:off x="5422104" y="4916449"/>
                  <a:ext cx="877611" cy="357297"/>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sz="1200" dirty="0">
                    <a:solidFill>
                      <a:schemeClr val="tx1"/>
                    </a:solidFill>
                    <a:latin typeface="Huawei Sans" panose="020C0503030203020204" pitchFamily="34" charset="0"/>
                  </a:endParaRPr>
                </a:p>
              </p:txBody>
            </p:sp>
            <p:sp>
              <p:nvSpPr>
                <p:cNvPr id="62" name="矩形 61">
                  <a:extLst>
                    <a:ext uri="{FF2B5EF4-FFF2-40B4-BE49-F238E27FC236}">
                      <a16:creationId xmlns="" xmlns:a16="http://schemas.microsoft.com/office/drawing/2014/main" id="{ED1FF46C-3174-448F-9ADD-33C5AECA1FDF}"/>
                    </a:ext>
                  </a:extLst>
                </p:cNvPr>
                <p:cNvSpPr/>
                <p:nvPr/>
              </p:nvSpPr>
              <p:spPr>
                <a:xfrm>
                  <a:off x="6299715" y="4916449"/>
                  <a:ext cx="794932" cy="357297"/>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sz="1200" dirty="0">
                    <a:solidFill>
                      <a:schemeClr val="tx1"/>
                    </a:solidFill>
                    <a:latin typeface="Huawei Sans" panose="020C0503030203020204" pitchFamily="34" charset="0"/>
                  </a:endParaRPr>
                </a:p>
              </p:txBody>
            </p:sp>
          </p:grpSp>
          <p:sp>
            <p:nvSpPr>
              <p:cNvPr id="52" name="矩形 51">
                <a:extLst>
                  <a:ext uri="{FF2B5EF4-FFF2-40B4-BE49-F238E27FC236}">
                    <a16:creationId xmlns="" xmlns:a16="http://schemas.microsoft.com/office/drawing/2014/main" id="{DE3F0C5F-22A9-4922-B2C2-C3EB12DD441E}"/>
                  </a:ext>
                </a:extLst>
              </p:cNvPr>
              <p:cNvSpPr/>
              <p:nvPr/>
            </p:nvSpPr>
            <p:spPr>
              <a:xfrm>
                <a:off x="3333859" y="3485034"/>
                <a:ext cx="5195698" cy="357295"/>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a:t>
                </a:r>
              </a:p>
            </p:txBody>
          </p:sp>
          <p:grpSp>
            <p:nvGrpSpPr>
              <p:cNvPr id="53" name="组合 52"/>
              <p:cNvGrpSpPr/>
              <p:nvPr/>
            </p:nvGrpSpPr>
            <p:grpSpPr>
              <a:xfrm>
                <a:off x="3333859" y="3838149"/>
                <a:ext cx="5195698" cy="349439"/>
                <a:chOff x="1894037" y="4916451"/>
                <a:chExt cx="5195698" cy="343134"/>
              </a:xfrm>
              <a:grpFill/>
            </p:grpSpPr>
            <p:sp>
              <p:nvSpPr>
                <p:cNvPr id="57" name="矩形 56">
                  <a:extLst>
                    <a:ext uri="{FF2B5EF4-FFF2-40B4-BE49-F238E27FC236}">
                      <a16:creationId xmlns="" xmlns:a16="http://schemas.microsoft.com/office/drawing/2014/main" id="{DE3F0C5F-22A9-4922-B2C2-C3EB12DD441E}"/>
                    </a:ext>
                  </a:extLst>
                </p:cNvPr>
                <p:cNvSpPr/>
                <p:nvPr/>
              </p:nvSpPr>
              <p:spPr>
                <a:xfrm>
                  <a:off x="1894037" y="4916451"/>
                  <a:ext cx="3521074" cy="343134"/>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fontAlgn="ctr"/>
                  <a:endParaRPr lang="en-US" sz="1200" dirty="0">
                    <a:solidFill>
                      <a:schemeClr val="tx1"/>
                    </a:solidFill>
                    <a:latin typeface="Huawei Sans" panose="020C0503030203020204" pitchFamily="34" charset="0"/>
                  </a:endParaRPr>
                </a:p>
              </p:txBody>
            </p:sp>
            <p:sp>
              <p:nvSpPr>
                <p:cNvPr id="58" name="矩形 57">
                  <a:extLst>
                    <a:ext uri="{FF2B5EF4-FFF2-40B4-BE49-F238E27FC236}">
                      <a16:creationId xmlns="" xmlns:a16="http://schemas.microsoft.com/office/drawing/2014/main" id="{ED1FF46C-3174-448F-9ADD-33C5AECA1FDF}"/>
                    </a:ext>
                  </a:extLst>
                </p:cNvPr>
                <p:cNvSpPr/>
                <p:nvPr/>
              </p:nvSpPr>
              <p:spPr>
                <a:xfrm>
                  <a:off x="5422104" y="4920545"/>
                  <a:ext cx="877611" cy="339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sz="1200" dirty="0">
                    <a:solidFill>
                      <a:schemeClr val="tx1"/>
                    </a:solidFill>
                    <a:latin typeface="Huawei Sans" panose="020C0503030203020204" pitchFamily="34" charset="0"/>
                  </a:endParaRPr>
                </a:p>
              </p:txBody>
            </p:sp>
            <p:sp>
              <p:nvSpPr>
                <p:cNvPr id="59" name="矩形 58">
                  <a:extLst>
                    <a:ext uri="{FF2B5EF4-FFF2-40B4-BE49-F238E27FC236}">
                      <a16:creationId xmlns="" xmlns:a16="http://schemas.microsoft.com/office/drawing/2014/main" id="{ED1FF46C-3174-448F-9ADD-33C5AECA1FDF}"/>
                    </a:ext>
                  </a:extLst>
                </p:cNvPr>
                <p:cNvSpPr/>
                <p:nvPr/>
              </p:nvSpPr>
              <p:spPr>
                <a:xfrm>
                  <a:off x="6299714" y="4920545"/>
                  <a:ext cx="790021" cy="339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sz="1200" dirty="0">
                    <a:solidFill>
                      <a:schemeClr val="tx1"/>
                    </a:solidFill>
                    <a:latin typeface="Huawei Sans" panose="020C0503030203020204" pitchFamily="34" charset="0"/>
                  </a:endParaRPr>
                </a:p>
              </p:txBody>
            </p:sp>
          </p:grpSp>
          <p:grpSp>
            <p:nvGrpSpPr>
              <p:cNvPr id="54" name="组合 53"/>
              <p:cNvGrpSpPr/>
              <p:nvPr/>
            </p:nvGrpSpPr>
            <p:grpSpPr>
              <a:xfrm>
                <a:off x="8008620" y="2771590"/>
                <a:ext cx="1682384" cy="349157"/>
                <a:chOff x="6559193" y="4556412"/>
                <a:chExt cx="1682384" cy="360041"/>
              </a:xfrm>
              <a:grpFill/>
            </p:grpSpPr>
            <p:sp>
              <p:nvSpPr>
                <p:cNvPr id="55" name="矩形 54">
                  <a:extLst>
                    <a:ext uri="{FF2B5EF4-FFF2-40B4-BE49-F238E27FC236}">
                      <a16:creationId xmlns="" xmlns:a16="http://schemas.microsoft.com/office/drawing/2014/main" id="{ED1FF46C-3174-448F-9ADD-33C5AECA1FDF}"/>
                    </a:ext>
                  </a:extLst>
                </p:cNvPr>
                <p:cNvSpPr/>
                <p:nvPr/>
              </p:nvSpPr>
              <p:spPr>
                <a:xfrm>
                  <a:off x="6559193" y="4556412"/>
                  <a:ext cx="897499" cy="357611"/>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sz="1200" dirty="0">
                    <a:solidFill>
                      <a:schemeClr val="tx1"/>
                    </a:solidFill>
                    <a:latin typeface="Huawei Sans" panose="020C0503030203020204" pitchFamily="34" charset="0"/>
                  </a:endParaRPr>
                </a:p>
              </p:txBody>
            </p:sp>
            <p:sp>
              <p:nvSpPr>
                <p:cNvPr id="56" name="矩形 55">
                  <a:extLst>
                    <a:ext uri="{FF2B5EF4-FFF2-40B4-BE49-F238E27FC236}">
                      <a16:creationId xmlns="" xmlns:a16="http://schemas.microsoft.com/office/drawing/2014/main" id="{ED1FF46C-3174-448F-9ADD-33C5AECA1FDF}"/>
                    </a:ext>
                  </a:extLst>
                </p:cNvPr>
                <p:cNvSpPr/>
                <p:nvPr/>
              </p:nvSpPr>
              <p:spPr>
                <a:xfrm>
                  <a:off x="7456693" y="4556413"/>
                  <a:ext cx="784884" cy="360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Linefeed</a:t>
                  </a:r>
                </a:p>
              </p:txBody>
            </p:sp>
          </p:grpSp>
        </p:grpSp>
        <p:sp>
          <p:nvSpPr>
            <p:cNvPr id="65" name="AutoShape 35"/>
            <p:cNvSpPr>
              <a:spLocks/>
            </p:cNvSpPr>
            <p:nvPr/>
          </p:nvSpPr>
          <p:spPr bwMode="auto">
            <a:xfrm>
              <a:off x="2948472" y="3411383"/>
              <a:ext cx="242478" cy="1000195"/>
            </a:xfrm>
            <a:prstGeom prst="leftBrace">
              <a:avLst>
                <a:gd name="adj1" fmla="val 112010"/>
                <a:gd name="adj2" fmla="val 50000"/>
              </a:avLst>
            </a:prstGeom>
            <a:noFill/>
            <a:ln w="19050">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000" dirty="0">
                <a:latin typeface="Huawei Sans" panose="020C0503030203020204" pitchFamily="34" charset="0"/>
                <a:ea typeface="+mn-ea"/>
              </a:endParaRPr>
            </a:p>
          </p:txBody>
        </p:sp>
        <p:grpSp>
          <p:nvGrpSpPr>
            <p:cNvPr id="67" name="组合 66"/>
            <p:cNvGrpSpPr/>
            <p:nvPr/>
          </p:nvGrpSpPr>
          <p:grpSpPr>
            <a:xfrm>
              <a:off x="1345752" y="2844964"/>
              <a:ext cx="1454518" cy="2458988"/>
              <a:chOff x="994086" y="1594234"/>
              <a:chExt cx="1249762" cy="2061919"/>
            </a:xfrm>
          </p:grpSpPr>
          <p:sp>
            <p:nvSpPr>
              <p:cNvPr id="68" name="文本框 67"/>
              <p:cNvSpPr txBox="1"/>
              <p:nvPr/>
            </p:nvSpPr>
            <p:spPr>
              <a:xfrm>
                <a:off x="997091" y="2386136"/>
                <a:ext cx="1232119" cy="232270"/>
              </a:xfrm>
              <a:prstGeom prst="rect">
                <a:avLst/>
              </a:prstGeom>
              <a:solidFill>
                <a:srgbClr val="00B0F0"/>
              </a:solidFill>
            </p:spPr>
            <p:txBody>
              <a:bodyPr wrap="square" rtlCol="0">
                <a:spAutoFit/>
              </a:bodyPr>
              <a:lstStyle/>
              <a:p>
                <a:pPr algn="ctr" fontAlgn="ctr"/>
                <a:r>
                  <a:rPr lang="en-US" sz="1200" b="1" dirty="0">
                    <a:solidFill>
                      <a:schemeClr val="bg1"/>
                    </a:solidFill>
                    <a:latin typeface="Huawei Sans" panose="020C0503030203020204" pitchFamily="34" charset="0"/>
                  </a:rPr>
                  <a:t>Request header</a:t>
                </a:r>
              </a:p>
            </p:txBody>
          </p:sp>
          <p:sp>
            <p:nvSpPr>
              <p:cNvPr id="69" name="文本框 68"/>
              <p:cNvSpPr txBox="1"/>
              <p:nvPr/>
            </p:nvSpPr>
            <p:spPr>
              <a:xfrm>
                <a:off x="994086" y="3423883"/>
                <a:ext cx="1249762" cy="232270"/>
              </a:xfrm>
              <a:prstGeom prst="rect">
                <a:avLst/>
              </a:prstGeom>
              <a:solidFill>
                <a:srgbClr val="00B0F0"/>
              </a:solidFill>
            </p:spPr>
            <p:txBody>
              <a:bodyPr wrap="square" rtlCol="0">
                <a:spAutoFit/>
              </a:bodyPr>
              <a:lstStyle/>
              <a:p>
                <a:pPr algn="ctr" fontAlgn="ctr"/>
                <a:r>
                  <a:rPr lang="en-US" sz="1200" b="1" dirty="0">
                    <a:solidFill>
                      <a:schemeClr val="bg1"/>
                    </a:solidFill>
                    <a:latin typeface="Huawei Sans" panose="020C0503030203020204" pitchFamily="34" charset="0"/>
                  </a:rPr>
                  <a:t>Request Data</a:t>
                </a:r>
              </a:p>
            </p:txBody>
          </p:sp>
          <p:sp>
            <p:nvSpPr>
              <p:cNvPr id="70" name="文本框 69"/>
              <p:cNvSpPr txBox="1"/>
              <p:nvPr/>
            </p:nvSpPr>
            <p:spPr>
              <a:xfrm>
                <a:off x="996351" y="1594234"/>
                <a:ext cx="1232859" cy="232270"/>
              </a:xfrm>
              <a:prstGeom prst="rect">
                <a:avLst/>
              </a:prstGeom>
              <a:solidFill>
                <a:srgbClr val="00B0F0"/>
              </a:solidFill>
            </p:spPr>
            <p:txBody>
              <a:bodyPr wrap="square" rtlCol="0">
                <a:spAutoFit/>
              </a:bodyPr>
              <a:lstStyle/>
              <a:p>
                <a:pPr algn="ctr" fontAlgn="ctr"/>
                <a:r>
                  <a:rPr lang="en-US" sz="1200" b="1" dirty="0">
                    <a:solidFill>
                      <a:schemeClr val="bg1"/>
                    </a:solidFill>
                    <a:latin typeface="Huawei Sans" panose="020C0503030203020204" pitchFamily="34" charset="0"/>
                  </a:rPr>
                  <a:t>Request line</a:t>
                </a:r>
              </a:p>
            </p:txBody>
          </p:sp>
          <p:sp>
            <p:nvSpPr>
              <p:cNvPr id="71" name="文本框 70"/>
              <p:cNvSpPr txBox="1"/>
              <p:nvPr/>
            </p:nvSpPr>
            <p:spPr>
              <a:xfrm>
                <a:off x="996351" y="2994556"/>
                <a:ext cx="1232859" cy="232270"/>
              </a:xfrm>
              <a:prstGeom prst="rect">
                <a:avLst/>
              </a:prstGeom>
              <a:solidFill>
                <a:srgbClr val="00B0F0"/>
              </a:solidFill>
            </p:spPr>
            <p:txBody>
              <a:bodyPr wrap="square" rtlCol="0">
                <a:spAutoFit/>
              </a:bodyPr>
              <a:lstStyle/>
              <a:p>
                <a:pPr algn="ctr" fontAlgn="ctr"/>
                <a:r>
                  <a:rPr lang="en-US" sz="1200" b="1" dirty="0">
                    <a:solidFill>
                      <a:schemeClr val="bg1"/>
                    </a:solidFill>
                    <a:latin typeface="Huawei Sans" panose="020C0503030203020204" pitchFamily="34" charset="0"/>
                  </a:rPr>
                  <a:t>Empty line</a:t>
                </a:r>
              </a:p>
            </p:txBody>
          </p:sp>
        </p:grpSp>
        <p:sp>
          <p:nvSpPr>
            <p:cNvPr id="72" name="矩形 71">
              <a:extLst>
                <a:ext uri="{FF2B5EF4-FFF2-40B4-BE49-F238E27FC236}">
                  <a16:creationId xmlns="" xmlns:a16="http://schemas.microsoft.com/office/drawing/2014/main" id="{ED1FF46C-3174-448F-9ADD-33C5AECA1FDF}"/>
                </a:ext>
              </a:extLst>
            </p:cNvPr>
            <p:cNvSpPr/>
            <p:nvPr/>
          </p:nvSpPr>
          <p:spPr>
            <a:xfrm>
              <a:off x="4424393" y="2790175"/>
              <a:ext cx="781917" cy="421753"/>
            </a:xfrm>
            <a:prstGeom prst="rect">
              <a:avLst/>
            </a:prstGeom>
            <a:no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sz="1200" dirty="0">
                <a:solidFill>
                  <a:schemeClr val="tx1"/>
                </a:solidFill>
                <a:latin typeface="Huawei Sans" panose="020C0503030203020204" pitchFamily="34" charset="0"/>
              </a:endParaRPr>
            </a:p>
          </p:txBody>
        </p:sp>
      </p:grpSp>
    </p:spTree>
    <p:extLst>
      <p:ext uri="{BB962C8B-B14F-4D97-AF65-F5344CB8AC3E}">
        <p14:creationId xmlns:p14="http://schemas.microsoft.com/office/powerpoint/2010/main" val="315131080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Client Request Message </a:t>
            </a:r>
            <a:r>
              <a:rPr lang="en-US" altLang="zh-CN" dirty="0"/>
              <a:t>- </a:t>
            </a:r>
            <a:r>
              <a:rPr lang="en-US" dirty="0"/>
              <a:t>Request Line</a:t>
            </a:r>
          </a:p>
        </p:txBody>
      </p:sp>
      <p:sp>
        <p:nvSpPr>
          <p:cNvPr id="3" name="内容占位符 2"/>
          <p:cNvSpPr txBox="1">
            <a:spLocks/>
          </p:cNvSpPr>
          <p:nvPr/>
        </p:nvSpPr>
        <p:spPr>
          <a:xfrm>
            <a:off x="449266" y="1243012"/>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a:latin typeface="Huawei Sans" panose="020C0503030203020204" pitchFamily="34" charset="0"/>
              </a:rPr>
              <a:t>A request line consists of the request method field, URI field, and HTTP version field.</a:t>
            </a:r>
          </a:p>
          <a:p>
            <a:pPr marL="590550" lvl="1" indent="-276225" fontAlgn="ctr"/>
            <a:r>
              <a:rPr lang="en-US" sz="1600" dirty="0">
                <a:latin typeface="Huawei Sans" panose="020C0503030203020204" pitchFamily="34" charset="0"/>
              </a:rPr>
              <a:t>Request method: HTTP request method, for example, GET and POST. An HTTP client (for example, a browser) must specify the request type when sending a request to the server.</a:t>
            </a:r>
          </a:p>
          <a:p>
            <a:pPr marL="590550" lvl="1" indent="-276225" fontAlgn="ctr"/>
            <a:r>
              <a:rPr lang="en-US" sz="1600" dirty="0">
                <a:latin typeface="Huawei Sans" panose="020C0503030203020204" pitchFamily="34" charset="0"/>
              </a:rPr>
              <a:t>URI: A URI identifies the resource involved in a request.</a:t>
            </a:r>
          </a:p>
          <a:p>
            <a:pPr marL="590550" lvl="1" indent="-276225" fontAlgn="ctr"/>
            <a:r>
              <a:rPr lang="en-US" sz="1600" dirty="0">
                <a:latin typeface="Huawei Sans" panose="020C0503030203020204" pitchFamily="34" charset="0"/>
              </a:rPr>
              <a:t>Protocol version: The protocol version allows the sender to indicate the format of a message and its capacity for understanding further HTTP communication.</a:t>
            </a:r>
          </a:p>
          <a:p>
            <a:pPr marL="0" lvl="1" indent="0" fontAlgn="ctr">
              <a:spcBef>
                <a:spcPts val="792"/>
              </a:spcBef>
              <a:buNone/>
            </a:pPr>
            <a:endParaRPr lang="en-US" altLang="zh-CN" sz="1800" dirty="0">
              <a:latin typeface="Huawei Sans" panose="020C0503030203020204" pitchFamily="34" charset="0"/>
            </a:endParaRPr>
          </a:p>
        </p:txBody>
      </p:sp>
      <p:sp>
        <p:nvSpPr>
          <p:cNvPr id="30" name="五边形 29"/>
          <p:cNvSpPr/>
          <p:nvPr/>
        </p:nvSpPr>
        <p:spPr bwMode="auto">
          <a:xfrm>
            <a:off x="7975214" y="126000"/>
            <a:ext cx="1319227" cy="243962"/>
          </a:xfrm>
          <a:prstGeom prst="homePlate">
            <a:avLst/>
          </a:prstGeom>
          <a:solidFill>
            <a:srgbClr val="00B0F0"/>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Request Line</a:t>
            </a:r>
          </a:p>
        </p:txBody>
      </p:sp>
      <p:sp>
        <p:nvSpPr>
          <p:cNvPr id="33" name="燕尾形 32"/>
          <p:cNvSpPr/>
          <p:nvPr/>
        </p:nvSpPr>
        <p:spPr bwMode="auto">
          <a:xfrm>
            <a:off x="9206599" y="126000"/>
            <a:ext cx="1592787" cy="24396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Request Header</a:t>
            </a:r>
          </a:p>
        </p:txBody>
      </p:sp>
      <p:sp>
        <p:nvSpPr>
          <p:cNvPr id="34" name="燕尾形 33"/>
          <p:cNvSpPr/>
          <p:nvPr/>
        </p:nvSpPr>
        <p:spPr bwMode="auto">
          <a:xfrm>
            <a:off x="10711543" y="126000"/>
            <a:ext cx="1313575" cy="24396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Request Data</a:t>
            </a:r>
          </a:p>
        </p:txBody>
      </p:sp>
      <p:grpSp>
        <p:nvGrpSpPr>
          <p:cNvPr id="5" name="组合 4"/>
          <p:cNvGrpSpPr/>
          <p:nvPr/>
        </p:nvGrpSpPr>
        <p:grpSpPr>
          <a:xfrm>
            <a:off x="1163314" y="4254119"/>
            <a:ext cx="8162772" cy="2127631"/>
            <a:chOff x="3485673" y="4009906"/>
            <a:chExt cx="6357145" cy="2127631"/>
          </a:xfrm>
        </p:grpSpPr>
        <p:sp>
          <p:nvSpPr>
            <p:cNvPr id="35" name="矩形 34">
              <a:extLst>
                <a:ext uri="{FF2B5EF4-FFF2-40B4-BE49-F238E27FC236}">
                  <a16:creationId xmlns="" xmlns:a16="http://schemas.microsoft.com/office/drawing/2014/main" id="{ED1FF46C-3174-448F-9ADD-33C5AECA1FDF}"/>
                </a:ext>
              </a:extLst>
            </p:cNvPr>
            <p:cNvSpPr/>
            <p:nvPr/>
          </p:nvSpPr>
          <p:spPr>
            <a:xfrm>
              <a:off x="3486619" y="4009913"/>
              <a:ext cx="1065048" cy="360040"/>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b="1" dirty="0">
                  <a:solidFill>
                    <a:schemeClr val="bg1"/>
                  </a:solidFill>
                  <a:latin typeface="Huawei Sans" panose="020C0503030203020204" pitchFamily="34" charset="0"/>
                </a:rPr>
                <a:t>Request method</a:t>
              </a:r>
            </a:p>
          </p:txBody>
        </p:sp>
        <p:sp>
          <p:nvSpPr>
            <p:cNvPr id="36" name="矩形 35">
              <a:extLst>
                <a:ext uri="{FF2B5EF4-FFF2-40B4-BE49-F238E27FC236}">
                  <a16:creationId xmlns="" xmlns:a16="http://schemas.microsoft.com/office/drawing/2014/main" id="{E8A2D369-73BF-4B1F-AF0A-AF36A42A352A}"/>
                </a:ext>
              </a:extLst>
            </p:cNvPr>
            <p:cNvSpPr/>
            <p:nvPr/>
          </p:nvSpPr>
          <p:spPr>
            <a:xfrm>
              <a:off x="5186661" y="4009913"/>
              <a:ext cx="1070903" cy="360040"/>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b="1" dirty="0">
                  <a:solidFill>
                    <a:schemeClr val="bg1"/>
                  </a:solidFill>
                  <a:latin typeface="Huawei Sans" panose="020C0503030203020204" pitchFamily="34" charset="0"/>
                </a:rPr>
                <a:t>URI</a:t>
              </a:r>
            </a:p>
          </p:txBody>
        </p:sp>
        <p:sp>
          <p:nvSpPr>
            <p:cNvPr id="37" name="矩形 36">
              <a:extLst>
                <a:ext uri="{FF2B5EF4-FFF2-40B4-BE49-F238E27FC236}">
                  <a16:creationId xmlns="" xmlns:a16="http://schemas.microsoft.com/office/drawing/2014/main" id="{FE4A73F8-F45F-4216-B6C8-7B97955278AC}"/>
                </a:ext>
              </a:extLst>
            </p:cNvPr>
            <p:cNvSpPr/>
            <p:nvPr/>
          </p:nvSpPr>
          <p:spPr>
            <a:xfrm>
              <a:off x="6883043" y="4009912"/>
              <a:ext cx="1224111" cy="360040"/>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b="1" dirty="0">
                  <a:solidFill>
                    <a:schemeClr val="bg1"/>
                  </a:solidFill>
                  <a:latin typeface="Huawei Sans" panose="020C0503030203020204" pitchFamily="34" charset="0"/>
                </a:rPr>
                <a:t>Protocol version</a:t>
              </a:r>
            </a:p>
          </p:txBody>
        </p:sp>
        <p:sp>
          <p:nvSpPr>
            <p:cNvPr id="38" name="矩形 37">
              <a:extLst>
                <a:ext uri="{FF2B5EF4-FFF2-40B4-BE49-F238E27FC236}">
                  <a16:creationId xmlns="" xmlns:a16="http://schemas.microsoft.com/office/drawing/2014/main" id="{3F04E949-4CCC-4846-8B15-6F183B7861C1}"/>
                </a:ext>
              </a:extLst>
            </p:cNvPr>
            <p:cNvSpPr/>
            <p:nvPr/>
          </p:nvSpPr>
          <p:spPr>
            <a:xfrm>
              <a:off x="3485673" y="5777497"/>
              <a:ext cx="5205586" cy="360040"/>
            </a:xfrm>
            <a:prstGeom prst="rect">
              <a:avLst/>
            </a:prstGeom>
            <a:solidFill>
              <a:srgbClr val="FFFFFF"/>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Data</a:t>
              </a:r>
            </a:p>
          </p:txBody>
        </p:sp>
        <p:sp>
          <p:nvSpPr>
            <p:cNvPr id="39" name="矩形 38">
              <a:extLst>
                <a:ext uri="{FF2B5EF4-FFF2-40B4-BE49-F238E27FC236}">
                  <a16:creationId xmlns="" xmlns:a16="http://schemas.microsoft.com/office/drawing/2014/main" id="{ED1FF46C-3174-448F-9ADD-33C5AECA1FDF}"/>
                </a:ext>
              </a:extLst>
            </p:cNvPr>
            <p:cNvSpPr/>
            <p:nvPr/>
          </p:nvSpPr>
          <p:spPr>
            <a:xfrm>
              <a:off x="4551188" y="4009913"/>
              <a:ext cx="671367" cy="360040"/>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b="1" dirty="0">
                  <a:solidFill>
                    <a:schemeClr val="bg1"/>
                  </a:solidFill>
                  <a:latin typeface="Huawei Sans" panose="020C0503030203020204" pitchFamily="34" charset="0"/>
                </a:rPr>
                <a:t>Space</a:t>
              </a:r>
            </a:p>
          </p:txBody>
        </p:sp>
        <p:sp>
          <p:nvSpPr>
            <p:cNvPr id="40" name="矩形 39">
              <a:extLst>
                <a:ext uri="{FF2B5EF4-FFF2-40B4-BE49-F238E27FC236}">
                  <a16:creationId xmlns="" xmlns:a16="http://schemas.microsoft.com/office/drawing/2014/main" id="{ED1FF46C-3174-448F-9ADD-33C5AECA1FDF}"/>
                </a:ext>
              </a:extLst>
            </p:cNvPr>
            <p:cNvSpPr/>
            <p:nvPr/>
          </p:nvSpPr>
          <p:spPr>
            <a:xfrm>
              <a:off x="6230723" y="4009913"/>
              <a:ext cx="657231" cy="360040"/>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b="1" dirty="0">
                  <a:solidFill>
                    <a:schemeClr val="bg1"/>
                  </a:solidFill>
                  <a:latin typeface="Huawei Sans" panose="020C0503030203020204" pitchFamily="34" charset="0"/>
                </a:rPr>
                <a:t>Space</a:t>
              </a:r>
            </a:p>
          </p:txBody>
        </p:sp>
        <p:grpSp>
          <p:nvGrpSpPr>
            <p:cNvPr id="41" name="组合 40"/>
            <p:cNvGrpSpPr/>
            <p:nvPr/>
          </p:nvGrpSpPr>
          <p:grpSpPr>
            <a:xfrm>
              <a:off x="3485673" y="5422810"/>
              <a:ext cx="1570713" cy="360040"/>
              <a:chOff x="6670863" y="4556412"/>
              <a:chExt cx="1570713" cy="360040"/>
            </a:xfrm>
            <a:solidFill>
              <a:srgbClr val="FFFFFF"/>
            </a:solidFill>
          </p:grpSpPr>
          <p:sp>
            <p:nvSpPr>
              <p:cNvPr id="42" name="矩形 41">
                <a:extLst>
                  <a:ext uri="{FF2B5EF4-FFF2-40B4-BE49-F238E27FC236}">
                    <a16:creationId xmlns="" xmlns:a16="http://schemas.microsoft.com/office/drawing/2014/main" id="{ED1FF46C-3174-448F-9ADD-33C5AECA1FDF}"/>
                  </a:ext>
                </a:extLst>
              </p:cNvPr>
              <p:cNvSpPr/>
              <p:nvPr/>
            </p:nvSpPr>
            <p:spPr>
              <a:xfrm>
                <a:off x="6670863" y="4556412"/>
                <a:ext cx="885776" cy="360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Carriage return</a:t>
                </a:r>
              </a:p>
            </p:txBody>
          </p:sp>
          <p:sp>
            <p:nvSpPr>
              <p:cNvPr id="43" name="矩形 42">
                <a:extLst>
                  <a:ext uri="{FF2B5EF4-FFF2-40B4-BE49-F238E27FC236}">
                    <a16:creationId xmlns="" xmlns:a16="http://schemas.microsoft.com/office/drawing/2014/main" id="{ED1FF46C-3174-448F-9ADD-33C5AECA1FDF}"/>
                  </a:ext>
                </a:extLst>
              </p:cNvPr>
              <p:cNvSpPr/>
              <p:nvPr/>
            </p:nvSpPr>
            <p:spPr>
              <a:xfrm>
                <a:off x="7547114" y="4556412"/>
                <a:ext cx="694462" cy="360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Linefeed</a:t>
                </a:r>
              </a:p>
            </p:txBody>
          </p:sp>
        </p:grpSp>
        <p:grpSp>
          <p:nvGrpSpPr>
            <p:cNvPr id="44" name="组合 43"/>
            <p:cNvGrpSpPr/>
            <p:nvPr/>
          </p:nvGrpSpPr>
          <p:grpSpPr>
            <a:xfrm>
              <a:off x="3485674" y="4356711"/>
              <a:ext cx="5205586" cy="370535"/>
              <a:chOff x="1898948" y="4916449"/>
              <a:chExt cx="5205586" cy="357297"/>
            </a:xfrm>
            <a:solidFill>
              <a:srgbClr val="FFFFFF"/>
            </a:solidFill>
          </p:grpSpPr>
          <p:sp>
            <p:nvSpPr>
              <p:cNvPr id="45" name="矩形 44">
                <a:extLst>
                  <a:ext uri="{FF2B5EF4-FFF2-40B4-BE49-F238E27FC236}">
                    <a16:creationId xmlns="" xmlns:a16="http://schemas.microsoft.com/office/drawing/2014/main" id="{DE3F0C5F-22A9-4922-B2C2-C3EB12DD441E}"/>
                  </a:ext>
                </a:extLst>
              </p:cNvPr>
              <p:cNvSpPr/>
              <p:nvPr/>
            </p:nvSpPr>
            <p:spPr>
              <a:xfrm>
                <a:off x="1898948" y="4916449"/>
                <a:ext cx="3516163" cy="357295"/>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fontAlgn="ctr"/>
                <a:r>
                  <a:rPr lang="en-US" sz="1200" dirty="0">
                    <a:solidFill>
                      <a:schemeClr val="tx1"/>
                    </a:solidFill>
                    <a:latin typeface="Huawei Sans" panose="020C0503030203020204" pitchFamily="34" charset="0"/>
                  </a:rPr>
                  <a:t>Header field name:Value</a:t>
                </a:r>
              </a:p>
            </p:txBody>
          </p:sp>
          <p:sp>
            <p:nvSpPr>
              <p:cNvPr id="46" name="矩形 45">
                <a:extLst>
                  <a:ext uri="{FF2B5EF4-FFF2-40B4-BE49-F238E27FC236}">
                    <a16:creationId xmlns="" xmlns:a16="http://schemas.microsoft.com/office/drawing/2014/main" id="{ED1FF46C-3174-448F-9ADD-33C5AECA1FDF}"/>
                  </a:ext>
                </a:extLst>
              </p:cNvPr>
              <p:cNvSpPr/>
              <p:nvPr/>
            </p:nvSpPr>
            <p:spPr>
              <a:xfrm>
                <a:off x="5416810" y="4916449"/>
                <a:ext cx="892792" cy="357297"/>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Carriage return</a:t>
                </a:r>
              </a:p>
            </p:txBody>
          </p:sp>
          <p:sp>
            <p:nvSpPr>
              <p:cNvPr id="47" name="矩形 46">
                <a:extLst>
                  <a:ext uri="{FF2B5EF4-FFF2-40B4-BE49-F238E27FC236}">
                    <a16:creationId xmlns="" xmlns:a16="http://schemas.microsoft.com/office/drawing/2014/main" id="{ED1FF46C-3174-448F-9ADD-33C5AECA1FDF}"/>
                  </a:ext>
                </a:extLst>
              </p:cNvPr>
              <p:cNvSpPr/>
              <p:nvPr/>
            </p:nvSpPr>
            <p:spPr>
              <a:xfrm>
                <a:off x="6309602" y="4916449"/>
                <a:ext cx="794932" cy="357297"/>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Linefeed</a:t>
                </a:r>
              </a:p>
            </p:txBody>
          </p:sp>
        </p:grpSp>
        <p:sp>
          <p:nvSpPr>
            <p:cNvPr id="48" name="矩形 47">
              <a:extLst>
                <a:ext uri="{FF2B5EF4-FFF2-40B4-BE49-F238E27FC236}">
                  <a16:creationId xmlns="" xmlns:a16="http://schemas.microsoft.com/office/drawing/2014/main" id="{DE3F0C5F-22A9-4922-B2C2-C3EB12DD441E}"/>
                </a:ext>
              </a:extLst>
            </p:cNvPr>
            <p:cNvSpPr/>
            <p:nvPr/>
          </p:nvSpPr>
          <p:spPr>
            <a:xfrm>
              <a:off x="3485674" y="4723355"/>
              <a:ext cx="5205585" cy="357295"/>
            </a:xfrm>
            <a:prstGeom prst="rect">
              <a:avLst/>
            </a:prstGeom>
            <a:solidFill>
              <a:srgbClr val="FFFFFF"/>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a:t>
              </a:r>
            </a:p>
          </p:txBody>
        </p:sp>
        <p:grpSp>
          <p:nvGrpSpPr>
            <p:cNvPr id="49" name="组合 48"/>
            <p:cNvGrpSpPr/>
            <p:nvPr/>
          </p:nvGrpSpPr>
          <p:grpSpPr>
            <a:xfrm>
              <a:off x="3485674" y="5076470"/>
              <a:ext cx="5205585" cy="349439"/>
              <a:chOff x="1894037" y="4916451"/>
              <a:chExt cx="5205585" cy="343134"/>
            </a:xfrm>
            <a:solidFill>
              <a:srgbClr val="FFFFFF"/>
            </a:solidFill>
          </p:grpSpPr>
          <p:sp>
            <p:nvSpPr>
              <p:cNvPr id="50" name="矩形 49">
                <a:extLst>
                  <a:ext uri="{FF2B5EF4-FFF2-40B4-BE49-F238E27FC236}">
                    <a16:creationId xmlns="" xmlns:a16="http://schemas.microsoft.com/office/drawing/2014/main" id="{DE3F0C5F-22A9-4922-B2C2-C3EB12DD441E}"/>
                  </a:ext>
                </a:extLst>
              </p:cNvPr>
              <p:cNvSpPr/>
              <p:nvPr/>
            </p:nvSpPr>
            <p:spPr>
              <a:xfrm>
                <a:off x="1894037" y="4916451"/>
                <a:ext cx="3521074" cy="343134"/>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fontAlgn="ctr"/>
                <a:r>
                  <a:rPr lang="en-US" sz="1200" dirty="0">
                    <a:solidFill>
                      <a:schemeClr val="tx1"/>
                    </a:solidFill>
                    <a:latin typeface="Huawei Sans" panose="020C0503030203020204" pitchFamily="34" charset="0"/>
                  </a:rPr>
                  <a:t>Header field name:Value</a:t>
                </a:r>
              </a:p>
            </p:txBody>
          </p:sp>
          <p:sp>
            <p:nvSpPr>
              <p:cNvPr id="51" name="矩形 50">
                <a:extLst>
                  <a:ext uri="{FF2B5EF4-FFF2-40B4-BE49-F238E27FC236}">
                    <a16:creationId xmlns="" xmlns:a16="http://schemas.microsoft.com/office/drawing/2014/main" id="{ED1FF46C-3174-448F-9ADD-33C5AECA1FDF}"/>
                  </a:ext>
                </a:extLst>
              </p:cNvPr>
              <p:cNvSpPr/>
              <p:nvPr/>
            </p:nvSpPr>
            <p:spPr>
              <a:xfrm>
                <a:off x="5416810" y="4920545"/>
                <a:ext cx="892792" cy="339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Carriage return</a:t>
                </a:r>
              </a:p>
            </p:txBody>
          </p:sp>
          <p:sp>
            <p:nvSpPr>
              <p:cNvPr id="52" name="矩形 51">
                <a:extLst>
                  <a:ext uri="{FF2B5EF4-FFF2-40B4-BE49-F238E27FC236}">
                    <a16:creationId xmlns="" xmlns:a16="http://schemas.microsoft.com/office/drawing/2014/main" id="{ED1FF46C-3174-448F-9ADD-33C5AECA1FDF}"/>
                  </a:ext>
                </a:extLst>
              </p:cNvPr>
              <p:cNvSpPr/>
              <p:nvPr/>
            </p:nvSpPr>
            <p:spPr>
              <a:xfrm>
                <a:off x="6309601" y="4920545"/>
                <a:ext cx="790021" cy="339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Linefeed</a:t>
                </a:r>
              </a:p>
            </p:txBody>
          </p:sp>
        </p:grpSp>
        <p:grpSp>
          <p:nvGrpSpPr>
            <p:cNvPr id="53" name="组合 52"/>
            <p:cNvGrpSpPr/>
            <p:nvPr/>
          </p:nvGrpSpPr>
          <p:grpSpPr>
            <a:xfrm>
              <a:off x="8107154" y="4009906"/>
              <a:ext cx="1735664" cy="346800"/>
              <a:chOff x="6505912" y="4556412"/>
              <a:chExt cx="1735664" cy="357611"/>
            </a:xfrm>
            <a:solidFill>
              <a:srgbClr val="FFFFFF"/>
            </a:solidFill>
          </p:grpSpPr>
          <p:sp>
            <p:nvSpPr>
              <p:cNvPr id="54" name="矩形 53">
                <a:extLst>
                  <a:ext uri="{FF2B5EF4-FFF2-40B4-BE49-F238E27FC236}">
                    <a16:creationId xmlns="" xmlns:a16="http://schemas.microsoft.com/office/drawing/2014/main" id="{ED1FF46C-3174-448F-9ADD-33C5AECA1FDF}"/>
                  </a:ext>
                </a:extLst>
              </p:cNvPr>
              <p:cNvSpPr/>
              <p:nvPr/>
            </p:nvSpPr>
            <p:spPr>
              <a:xfrm>
                <a:off x="6505912" y="4556412"/>
                <a:ext cx="950780" cy="357611"/>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b="1" dirty="0">
                    <a:solidFill>
                      <a:schemeClr val="bg1"/>
                    </a:solidFill>
                    <a:latin typeface="Huawei Sans" panose="020C0503030203020204" pitchFamily="34" charset="0"/>
                  </a:rPr>
                  <a:t>Carriage return</a:t>
                </a:r>
              </a:p>
            </p:txBody>
          </p:sp>
          <p:sp>
            <p:nvSpPr>
              <p:cNvPr id="55" name="矩形 54">
                <a:extLst>
                  <a:ext uri="{FF2B5EF4-FFF2-40B4-BE49-F238E27FC236}">
                    <a16:creationId xmlns="" xmlns:a16="http://schemas.microsoft.com/office/drawing/2014/main" id="{ED1FF46C-3174-448F-9ADD-33C5AECA1FDF}"/>
                  </a:ext>
                </a:extLst>
              </p:cNvPr>
              <p:cNvSpPr/>
              <p:nvPr/>
            </p:nvSpPr>
            <p:spPr>
              <a:xfrm>
                <a:off x="7456692" y="4556412"/>
                <a:ext cx="784884" cy="357611"/>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b="1" dirty="0">
                    <a:solidFill>
                      <a:schemeClr val="bg1"/>
                    </a:solidFill>
                    <a:latin typeface="Huawei Sans" panose="020C0503030203020204" pitchFamily="34" charset="0"/>
                  </a:rPr>
                  <a:t>Linefeed</a:t>
                </a:r>
              </a:p>
            </p:txBody>
          </p:sp>
        </p:grpSp>
      </p:grpSp>
      <p:sp>
        <p:nvSpPr>
          <p:cNvPr id="29" name="文本框 28">
            <a:extLst>
              <a:ext uri="{FF2B5EF4-FFF2-40B4-BE49-F238E27FC236}">
                <a16:creationId xmlns="" xmlns:a16="http://schemas.microsoft.com/office/drawing/2014/main" id="{69387562-BBB4-4B4D-B3CF-C5337D4F1D5C}"/>
              </a:ext>
            </a:extLst>
          </p:cNvPr>
          <p:cNvSpPr txBox="1"/>
          <p:nvPr/>
        </p:nvSpPr>
        <p:spPr>
          <a:xfrm>
            <a:off x="1162099" y="3832612"/>
            <a:ext cx="8162772" cy="307777"/>
          </a:xfrm>
          <a:prstGeom prst="rect">
            <a:avLst/>
          </a:prstGeom>
          <a:solidFill>
            <a:srgbClr val="F4FBFE"/>
          </a:solidFill>
          <a:ln>
            <a:solidFill>
              <a:srgbClr val="99DFF9"/>
            </a:solidFill>
          </a:ln>
        </p:spPr>
        <p:txBody>
          <a:bodyPr wrap="square" rtlCol="0">
            <a:spAutoFit/>
          </a:bodyPr>
          <a:lstStyle/>
          <a:p>
            <a:pPr marL="0" lvl="1" fontAlgn="ctr">
              <a:spcBef>
                <a:spcPts val="792"/>
              </a:spcBef>
            </a:pPr>
            <a:r>
              <a:rPr lang="en-US" sz="1400" dirty="0">
                <a:latin typeface="Huawei Sans" panose="020C0503030203020204" pitchFamily="34" charset="0"/>
              </a:rPr>
              <a:t>Example of a request line: GET http://www.w3.org/pub/WWW/TheProject.html HTTP/1.1</a:t>
            </a:r>
          </a:p>
        </p:txBody>
      </p:sp>
    </p:spTree>
    <p:extLst>
      <p:ext uri="{BB962C8B-B14F-4D97-AF65-F5344CB8AC3E}">
        <p14:creationId xmlns:p14="http://schemas.microsoft.com/office/powerpoint/2010/main" val="168052790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HTTP Request Method</a:t>
            </a:r>
            <a:endParaRPr lang="en-US" dirty="0"/>
          </a:p>
        </p:txBody>
      </p:sp>
      <p:sp>
        <p:nvSpPr>
          <p:cNvPr id="3" name="内容占位符 2"/>
          <p:cNvSpPr txBox="1">
            <a:spLocks/>
          </p:cNvSpPr>
          <p:nvPr/>
        </p:nvSpPr>
        <p:spPr>
          <a:xfrm>
            <a:off x="449266" y="1243012"/>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latinLnBrk="1"/>
            <a:r>
              <a:rPr lang="en-US" sz="1600" dirty="0">
                <a:latin typeface="Huawei Sans" panose="020C0503030203020204" pitchFamily="34" charset="0"/>
              </a:rPr>
              <a:t>HTTP requests can use multiple request methods. HTTP 1.0 defines three request methods: GET, POST, and HEAD. HTTP 1.1 provides six new request methods: OPTIONS, PUT, PATCH, DELETE, TRACE, and CONNECT.</a:t>
            </a:r>
          </a:p>
          <a:p>
            <a:pPr fontAlgn="ctr" latinLnBrk="1"/>
            <a:endParaRPr lang="en-US" altLang="zh-CN" sz="1600" dirty="0">
              <a:latin typeface="Huawei Sans" panose="020C0503030203020204" pitchFamily="34" charset="0"/>
            </a:endParaRPr>
          </a:p>
        </p:txBody>
      </p:sp>
      <p:graphicFrame>
        <p:nvGraphicFramePr>
          <p:cNvPr id="8" name="表格 7">
            <a:extLst>
              <a:ext uri="{FF2B5EF4-FFF2-40B4-BE49-F238E27FC236}">
                <a16:creationId xmlns="" xmlns:a16="http://schemas.microsoft.com/office/drawing/2014/main" id="{F519A085-E072-4FC0-9DB2-DF62A37F547F}"/>
              </a:ext>
            </a:extLst>
          </p:cNvPr>
          <p:cNvGraphicFramePr>
            <a:graphicFrameLocks noGrp="1"/>
          </p:cNvGraphicFramePr>
          <p:nvPr/>
        </p:nvGraphicFramePr>
        <p:xfrm>
          <a:off x="844550" y="2259217"/>
          <a:ext cx="9966325" cy="3579607"/>
        </p:xfrm>
        <a:graphic>
          <a:graphicData uri="http://schemas.openxmlformats.org/drawingml/2006/table">
            <a:tbl>
              <a:tblPr/>
              <a:tblGrid>
                <a:gridCol w="1457176">
                  <a:extLst>
                    <a:ext uri="{9D8B030D-6E8A-4147-A177-3AD203B41FA5}">
                      <a16:colId xmlns="" xmlns:a16="http://schemas.microsoft.com/office/drawing/2014/main" val="20000"/>
                    </a:ext>
                  </a:extLst>
                </a:gridCol>
                <a:gridCol w="8509149">
                  <a:extLst>
                    <a:ext uri="{9D8B030D-6E8A-4147-A177-3AD203B41FA5}">
                      <a16:colId xmlns="" xmlns:a16="http://schemas.microsoft.com/office/drawing/2014/main" val="20001"/>
                    </a:ext>
                  </a:extLst>
                </a:gridCol>
              </a:tblGrid>
              <a:tr h="358628">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r>
                        <a:rPr lang="en-US" sz="1600" b="1" dirty="0">
                          <a:solidFill>
                            <a:schemeClr val="bg1"/>
                          </a:solidFill>
                          <a:latin typeface="Huawei Sans" panose="020C0503030203020204" pitchFamily="34" charset="0"/>
                          <a:ea typeface="+mn-ea"/>
                        </a:rPr>
                        <a:t>Method</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r>
                        <a:rPr lang="en-US" sz="1600" b="1" dirty="0">
                          <a:solidFill>
                            <a:schemeClr val="bg1"/>
                          </a:solidFill>
                          <a:latin typeface="Huawei Sans" panose="020C0503030203020204" pitchFamily="34" charset="0"/>
                          <a:ea typeface="+mn-ea"/>
                        </a:rPr>
                        <a:t>Function</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 xmlns:a16="http://schemas.microsoft.com/office/drawing/2014/main" val="10000"/>
                  </a:ext>
                </a:extLst>
              </a:tr>
              <a:tr h="331837">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marL="0" lvl="1" algn="l" defTabSz="914034" rtl="0" eaLnBrk="1" fontAlgn="ctr" latinLnBrk="0" hangingPunct="1"/>
                      <a:r>
                        <a:rPr lang="en-US" sz="1400" dirty="0">
                          <a:latin typeface="Huawei Sans" panose="020C0503030203020204" pitchFamily="34" charset="0"/>
                        </a:rPr>
                        <a:t>GET</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fontAlgn="ctr"/>
                      <a:r>
                        <a:rPr lang="en-US" sz="1400" dirty="0">
                          <a:solidFill>
                            <a:schemeClr val="tx1"/>
                          </a:solidFill>
                          <a:latin typeface="Huawei Sans" panose="020C0503030203020204" pitchFamily="34" charset="0"/>
                        </a:rPr>
                        <a:t>Requests the specified page information. The server returns the specific data.</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331837">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marL="0" lvl="1" algn="l" defTabSz="914034" rtl="0" eaLnBrk="1" fontAlgn="ctr" latinLnBrk="0" hangingPunct="1"/>
                      <a:r>
                        <a:rPr lang="en-US" sz="1400" dirty="0">
                          <a:solidFill>
                            <a:schemeClr val="tx1"/>
                          </a:solidFill>
                          <a:latin typeface="Huawei Sans" panose="020C0503030203020204" pitchFamily="34" charset="0"/>
                          <a:ea typeface="方正兰亭黑简体"/>
                          <a:cs typeface="+mn-cs"/>
                        </a:rPr>
                        <a:t>POST</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fontAlgn="ctr"/>
                      <a:r>
                        <a:rPr lang="en-US" sz="1400" dirty="0">
                          <a:solidFill>
                            <a:schemeClr val="tx1"/>
                          </a:solidFill>
                          <a:latin typeface="Huawei Sans" panose="020C0503030203020204" pitchFamily="34" charset="0"/>
                        </a:rPr>
                        <a:t>Submits data, for example, a form.</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566283">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HEAD</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Similar to the GET method. However, the response does not contain any specific data. HEAD is used to obtain the header.</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329466343"/>
                  </a:ext>
                </a:extLst>
              </a:tr>
              <a:tr h="331837">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PUT</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rPr>
                        <a:t>Updates and modifies data.</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r h="331837">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DELETE</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rPr>
                        <a:t>Deletes a specified page.</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5"/>
                  </a:ext>
                </a:extLst>
              </a:tr>
              <a:tr h="331837">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CONNECT</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rPr>
                        <a:t>Implements HTTP proxy.</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6"/>
                  </a:ext>
                </a:extLst>
              </a:tr>
              <a:tr h="331837">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OPTIONS</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rPr>
                        <a:t>Allows the client to check the server performance.</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7"/>
                  </a:ext>
                </a:extLst>
              </a:tr>
              <a:tr h="331837">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TRACE</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rPr>
                        <a:t>Echoes back the request received by the server. This is used for testing or diagnosis.</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8"/>
                  </a:ext>
                </a:extLst>
              </a:tr>
              <a:tr h="331837">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PATCH</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rPr>
                        <a:t>Partially updates known resources.</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9"/>
                  </a:ext>
                </a:extLst>
              </a:tr>
            </a:tbl>
          </a:graphicData>
        </a:graphic>
      </p:graphicFrame>
      <p:sp>
        <p:nvSpPr>
          <p:cNvPr id="9" name="五边形 8"/>
          <p:cNvSpPr/>
          <p:nvPr/>
        </p:nvSpPr>
        <p:spPr bwMode="auto">
          <a:xfrm>
            <a:off x="7975214" y="126000"/>
            <a:ext cx="1319227" cy="243962"/>
          </a:xfrm>
          <a:prstGeom prst="homePlate">
            <a:avLst/>
          </a:prstGeom>
          <a:solidFill>
            <a:srgbClr val="00B0F0"/>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Request Line</a:t>
            </a:r>
          </a:p>
        </p:txBody>
      </p:sp>
      <p:sp>
        <p:nvSpPr>
          <p:cNvPr id="10" name="燕尾形 9"/>
          <p:cNvSpPr/>
          <p:nvPr/>
        </p:nvSpPr>
        <p:spPr bwMode="auto">
          <a:xfrm>
            <a:off x="9206599" y="126000"/>
            <a:ext cx="1592787" cy="24396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Request Header</a:t>
            </a:r>
          </a:p>
        </p:txBody>
      </p:sp>
      <p:sp>
        <p:nvSpPr>
          <p:cNvPr id="11" name="燕尾形 10"/>
          <p:cNvSpPr/>
          <p:nvPr/>
        </p:nvSpPr>
        <p:spPr bwMode="auto">
          <a:xfrm>
            <a:off x="10711543" y="126000"/>
            <a:ext cx="1313575" cy="24396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Request Data</a:t>
            </a:r>
          </a:p>
        </p:txBody>
      </p:sp>
    </p:spTree>
    <p:extLst>
      <p:ext uri="{BB962C8B-B14F-4D97-AF65-F5344CB8AC3E}">
        <p14:creationId xmlns:p14="http://schemas.microsoft.com/office/powerpoint/2010/main" val="143506710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Client Request Message - Request Header</a:t>
            </a:r>
          </a:p>
        </p:txBody>
      </p:sp>
      <p:sp>
        <p:nvSpPr>
          <p:cNvPr id="3" name="内容占位符 2"/>
          <p:cNvSpPr txBox="1">
            <a:spLocks/>
          </p:cNvSpPr>
          <p:nvPr/>
        </p:nvSpPr>
        <p:spPr>
          <a:xfrm>
            <a:off x="468316" y="1233487"/>
            <a:ext cx="3172388"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endParaRPr lang="en-US" altLang="zh-CN" sz="1600" dirty="0">
              <a:latin typeface="Huawei Sans" panose="020C0503030203020204" pitchFamily="34" charset="0"/>
            </a:endParaRPr>
          </a:p>
        </p:txBody>
      </p:sp>
      <p:sp>
        <p:nvSpPr>
          <p:cNvPr id="6" name="内容占位符 2"/>
          <p:cNvSpPr txBox="1">
            <a:spLocks/>
          </p:cNvSpPr>
          <p:nvPr/>
        </p:nvSpPr>
        <p:spPr>
          <a:xfrm>
            <a:off x="449266" y="1243012"/>
            <a:ext cx="111140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a:latin typeface="Huawei Sans" panose="020C0503030203020204" pitchFamily="34" charset="0"/>
              </a:rPr>
              <a:t>The request header allows the client to send additional information about the request to the server. These fields act as request modifiers whose semantics are equivalent to the parameters invoked in the programming language method.</a:t>
            </a:r>
          </a:p>
        </p:txBody>
      </p:sp>
      <p:grpSp>
        <p:nvGrpSpPr>
          <p:cNvPr id="37" name="组合 36"/>
          <p:cNvGrpSpPr/>
          <p:nvPr/>
        </p:nvGrpSpPr>
        <p:grpSpPr>
          <a:xfrm>
            <a:off x="851626" y="4246499"/>
            <a:ext cx="7981289" cy="2135251"/>
            <a:chOff x="3333858" y="2771585"/>
            <a:chExt cx="6357145" cy="2135251"/>
          </a:xfrm>
        </p:grpSpPr>
        <p:sp>
          <p:nvSpPr>
            <p:cNvPr id="38" name="矩形 37">
              <a:extLst>
                <a:ext uri="{FF2B5EF4-FFF2-40B4-BE49-F238E27FC236}">
                  <a16:creationId xmlns="" xmlns:a16="http://schemas.microsoft.com/office/drawing/2014/main" id="{ED1FF46C-3174-448F-9ADD-33C5AECA1FDF}"/>
                </a:ext>
              </a:extLst>
            </p:cNvPr>
            <p:cNvSpPr/>
            <p:nvPr/>
          </p:nvSpPr>
          <p:spPr>
            <a:xfrm>
              <a:off x="3334804" y="2771592"/>
              <a:ext cx="1065048" cy="360040"/>
            </a:xfrm>
            <a:prstGeom prst="rect">
              <a:avLst/>
            </a:prstGeom>
            <a:solidFill>
              <a:srgbClr val="FFFFFF"/>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Request method</a:t>
              </a:r>
            </a:p>
          </p:txBody>
        </p:sp>
        <p:sp>
          <p:nvSpPr>
            <p:cNvPr id="39" name="矩形 38">
              <a:extLst>
                <a:ext uri="{FF2B5EF4-FFF2-40B4-BE49-F238E27FC236}">
                  <a16:creationId xmlns="" xmlns:a16="http://schemas.microsoft.com/office/drawing/2014/main" id="{E8A2D369-73BF-4B1F-AF0A-AF36A42A352A}"/>
                </a:ext>
              </a:extLst>
            </p:cNvPr>
            <p:cNvSpPr/>
            <p:nvPr/>
          </p:nvSpPr>
          <p:spPr>
            <a:xfrm>
              <a:off x="5034846" y="2771592"/>
              <a:ext cx="1070903" cy="360040"/>
            </a:xfrm>
            <a:prstGeom prst="rect">
              <a:avLst/>
            </a:prstGeom>
            <a:solidFill>
              <a:srgbClr val="FFFFFF"/>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URI</a:t>
              </a:r>
            </a:p>
          </p:txBody>
        </p:sp>
        <p:sp>
          <p:nvSpPr>
            <p:cNvPr id="40" name="矩形 39">
              <a:extLst>
                <a:ext uri="{FF2B5EF4-FFF2-40B4-BE49-F238E27FC236}">
                  <a16:creationId xmlns="" xmlns:a16="http://schemas.microsoft.com/office/drawing/2014/main" id="{FE4A73F8-F45F-4216-B6C8-7B97955278AC}"/>
                </a:ext>
              </a:extLst>
            </p:cNvPr>
            <p:cNvSpPr/>
            <p:nvPr/>
          </p:nvSpPr>
          <p:spPr>
            <a:xfrm>
              <a:off x="6750275" y="2771591"/>
              <a:ext cx="1250742" cy="360040"/>
            </a:xfrm>
            <a:prstGeom prst="rect">
              <a:avLst/>
            </a:prstGeom>
            <a:solidFill>
              <a:srgbClr val="FFFFFF"/>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Protocol version</a:t>
              </a:r>
            </a:p>
          </p:txBody>
        </p:sp>
        <p:sp>
          <p:nvSpPr>
            <p:cNvPr id="41" name="矩形 40">
              <a:extLst>
                <a:ext uri="{FF2B5EF4-FFF2-40B4-BE49-F238E27FC236}">
                  <a16:creationId xmlns="" xmlns:a16="http://schemas.microsoft.com/office/drawing/2014/main" id="{3F04E949-4CCC-4846-8B15-6F183B7861C1}"/>
                </a:ext>
              </a:extLst>
            </p:cNvPr>
            <p:cNvSpPr/>
            <p:nvPr/>
          </p:nvSpPr>
          <p:spPr>
            <a:xfrm>
              <a:off x="3333858" y="4546796"/>
              <a:ext cx="5233750" cy="360040"/>
            </a:xfrm>
            <a:prstGeom prst="rect">
              <a:avLst/>
            </a:prstGeom>
            <a:solidFill>
              <a:srgbClr val="FFFFFF"/>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Data</a:t>
              </a:r>
            </a:p>
          </p:txBody>
        </p:sp>
        <p:sp>
          <p:nvSpPr>
            <p:cNvPr id="42" name="矩形 41">
              <a:extLst>
                <a:ext uri="{FF2B5EF4-FFF2-40B4-BE49-F238E27FC236}">
                  <a16:creationId xmlns="" xmlns:a16="http://schemas.microsoft.com/office/drawing/2014/main" id="{ED1FF46C-3174-448F-9ADD-33C5AECA1FDF}"/>
                </a:ext>
              </a:extLst>
            </p:cNvPr>
            <p:cNvSpPr/>
            <p:nvPr/>
          </p:nvSpPr>
          <p:spPr>
            <a:xfrm>
              <a:off x="4399373" y="2771592"/>
              <a:ext cx="671367" cy="360040"/>
            </a:xfrm>
            <a:prstGeom prst="rect">
              <a:avLst/>
            </a:prstGeom>
            <a:solidFill>
              <a:srgbClr val="FFFFFF"/>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Space</a:t>
              </a:r>
            </a:p>
          </p:txBody>
        </p:sp>
        <p:sp>
          <p:nvSpPr>
            <p:cNvPr id="43" name="矩形 42">
              <a:extLst>
                <a:ext uri="{FF2B5EF4-FFF2-40B4-BE49-F238E27FC236}">
                  <a16:creationId xmlns="" xmlns:a16="http://schemas.microsoft.com/office/drawing/2014/main" id="{ED1FF46C-3174-448F-9ADD-33C5AECA1FDF}"/>
                </a:ext>
              </a:extLst>
            </p:cNvPr>
            <p:cNvSpPr/>
            <p:nvPr/>
          </p:nvSpPr>
          <p:spPr>
            <a:xfrm>
              <a:off x="6078908" y="2771592"/>
              <a:ext cx="671367" cy="360040"/>
            </a:xfrm>
            <a:prstGeom prst="rect">
              <a:avLst/>
            </a:prstGeom>
            <a:solidFill>
              <a:srgbClr val="FFFFFF"/>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Space</a:t>
              </a:r>
            </a:p>
          </p:txBody>
        </p:sp>
        <p:grpSp>
          <p:nvGrpSpPr>
            <p:cNvPr id="44" name="组合 43"/>
            <p:cNvGrpSpPr/>
            <p:nvPr/>
          </p:nvGrpSpPr>
          <p:grpSpPr>
            <a:xfrm>
              <a:off x="3333858" y="4184489"/>
              <a:ext cx="1700988" cy="360040"/>
              <a:chOff x="6670863" y="4556412"/>
              <a:chExt cx="1700988" cy="360040"/>
            </a:xfrm>
            <a:solidFill>
              <a:srgbClr val="FFFFFF"/>
            </a:solidFill>
          </p:grpSpPr>
          <p:sp>
            <p:nvSpPr>
              <p:cNvPr id="57" name="矩形 56">
                <a:extLst>
                  <a:ext uri="{FF2B5EF4-FFF2-40B4-BE49-F238E27FC236}">
                    <a16:creationId xmlns="" xmlns:a16="http://schemas.microsoft.com/office/drawing/2014/main" id="{ED1FF46C-3174-448F-9ADD-33C5AECA1FDF}"/>
                  </a:ext>
                </a:extLst>
              </p:cNvPr>
              <p:cNvSpPr/>
              <p:nvPr/>
            </p:nvSpPr>
            <p:spPr>
              <a:xfrm>
                <a:off x="6670863" y="4556412"/>
                <a:ext cx="918119" cy="360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Carriage return</a:t>
                </a:r>
              </a:p>
            </p:txBody>
          </p:sp>
          <p:sp>
            <p:nvSpPr>
              <p:cNvPr id="58" name="矩形 57">
                <a:extLst>
                  <a:ext uri="{FF2B5EF4-FFF2-40B4-BE49-F238E27FC236}">
                    <a16:creationId xmlns="" xmlns:a16="http://schemas.microsoft.com/office/drawing/2014/main" id="{ED1FF46C-3174-448F-9ADD-33C5AECA1FDF}"/>
                  </a:ext>
                </a:extLst>
              </p:cNvPr>
              <p:cNvSpPr/>
              <p:nvPr/>
            </p:nvSpPr>
            <p:spPr>
              <a:xfrm>
                <a:off x="7586967" y="4556412"/>
                <a:ext cx="784884" cy="360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Linefeed</a:t>
                </a:r>
              </a:p>
            </p:txBody>
          </p:sp>
        </p:grpSp>
        <p:grpSp>
          <p:nvGrpSpPr>
            <p:cNvPr id="45" name="组合 44"/>
            <p:cNvGrpSpPr/>
            <p:nvPr/>
          </p:nvGrpSpPr>
          <p:grpSpPr>
            <a:xfrm>
              <a:off x="3333859" y="3118390"/>
              <a:ext cx="5233750" cy="370535"/>
              <a:chOff x="1898948" y="4916449"/>
              <a:chExt cx="5233750" cy="357297"/>
            </a:xfrm>
            <a:solidFill>
              <a:srgbClr val="FFFFFF"/>
            </a:solidFill>
          </p:grpSpPr>
          <p:sp>
            <p:nvSpPr>
              <p:cNvPr id="54" name="矩形 53">
                <a:extLst>
                  <a:ext uri="{FF2B5EF4-FFF2-40B4-BE49-F238E27FC236}">
                    <a16:creationId xmlns="" xmlns:a16="http://schemas.microsoft.com/office/drawing/2014/main" id="{DE3F0C5F-22A9-4922-B2C2-C3EB12DD441E}"/>
                  </a:ext>
                </a:extLst>
              </p:cNvPr>
              <p:cNvSpPr/>
              <p:nvPr/>
            </p:nvSpPr>
            <p:spPr>
              <a:xfrm>
                <a:off x="1898948" y="4916449"/>
                <a:ext cx="3516163" cy="357295"/>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fontAlgn="ctr"/>
                <a:r>
                  <a:rPr lang="en-US" sz="1200" b="1" dirty="0">
                    <a:solidFill>
                      <a:schemeClr val="bg1"/>
                    </a:solidFill>
                    <a:latin typeface="Huawei Sans" panose="020C0503030203020204" pitchFamily="34" charset="0"/>
                  </a:rPr>
                  <a:t>Header field name:Value</a:t>
                </a:r>
              </a:p>
            </p:txBody>
          </p:sp>
          <p:sp>
            <p:nvSpPr>
              <p:cNvPr id="55" name="矩形 54">
                <a:extLst>
                  <a:ext uri="{FF2B5EF4-FFF2-40B4-BE49-F238E27FC236}">
                    <a16:creationId xmlns="" xmlns:a16="http://schemas.microsoft.com/office/drawing/2014/main" id="{ED1FF46C-3174-448F-9ADD-33C5AECA1FDF}"/>
                  </a:ext>
                </a:extLst>
              </p:cNvPr>
              <p:cNvSpPr/>
              <p:nvPr/>
            </p:nvSpPr>
            <p:spPr>
              <a:xfrm>
                <a:off x="5406832" y="4916449"/>
                <a:ext cx="930934" cy="357297"/>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b="1" dirty="0">
                    <a:solidFill>
                      <a:schemeClr val="bg1"/>
                    </a:solidFill>
                    <a:latin typeface="Huawei Sans" panose="020C0503030203020204" pitchFamily="34" charset="0"/>
                  </a:rPr>
                  <a:t>Carriage return</a:t>
                </a:r>
              </a:p>
            </p:txBody>
          </p:sp>
          <p:sp>
            <p:nvSpPr>
              <p:cNvPr id="56" name="矩形 55">
                <a:extLst>
                  <a:ext uri="{FF2B5EF4-FFF2-40B4-BE49-F238E27FC236}">
                    <a16:creationId xmlns="" xmlns:a16="http://schemas.microsoft.com/office/drawing/2014/main" id="{ED1FF46C-3174-448F-9ADD-33C5AECA1FDF}"/>
                  </a:ext>
                </a:extLst>
              </p:cNvPr>
              <p:cNvSpPr/>
              <p:nvPr/>
            </p:nvSpPr>
            <p:spPr>
              <a:xfrm>
                <a:off x="6337766" y="4916449"/>
                <a:ext cx="794932" cy="357297"/>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b="1" dirty="0">
                    <a:solidFill>
                      <a:schemeClr val="bg1"/>
                    </a:solidFill>
                    <a:latin typeface="Huawei Sans" panose="020C0503030203020204" pitchFamily="34" charset="0"/>
                  </a:rPr>
                  <a:t>Linefeed</a:t>
                </a:r>
              </a:p>
            </p:txBody>
          </p:sp>
        </p:grpSp>
        <p:sp>
          <p:nvSpPr>
            <p:cNvPr id="46" name="矩形 45">
              <a:extLst>
                <a:ext uri="{FF2B5EF4-FFF2-40B4-BE49-F238E27FC236}">
                  <a16:creationId xmlns="" xmlns:a16="http://schemas.microsoft.com/office/drawing/2014/main" id="{DE3F0C5F-22A9-4922-B2C2-C3EB12DD441E}"/>
                </a:ext>
              </a:extLst>
            </p:cNvPr>
            <p:cNvSpPr/>
            <p:nvPr/>
          </p:nvSpPr>
          <p:spPr>
            <a:xfrm>
              <a:off x="3333859" y="3485034"/>
              <a:ext cx="5233749" cy="357295"/>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b="1" dirty="0">
                  <a:solidFill>
                    <a:schemeClr val="bg1"/>
                  </a:solidFill>
                  <a:latin typeface="Huawei Sans" panose="020C0503030203020204" pitchFamily="34" charset="0"/>
                </a:rPr>
                <a:t>...</a:t>
              </a:r>
            </a:p>
          </p:txBody>
        </p:sp>
        <p:grpSp>
          <p:nvGrpSpPr>
            <p:cNvPr id="47" name="组合 46"/>
            <p:cNvGrpSpPr/>
            <p:nvPr/>
          </p:nvGrpSpPr>
          <p:grpSpPr>
            <a:xfrm>
              <a:off x="3333859" y="3838153"/>
              <a:ext cx="5233749" cy="349200"/>
              <a:chOff x="1894037" y="4916451"/>
              <a:chExt cx="5233749" cy="342899"/>
            </a:xfrm>
            <a:solidFill>
              <a:srgbClr val="FFFFFF"/>
            </a:solidFill>
          </p:grpSpPr>
          <p:sp>
            <p:nvSpPr>
              <p:cNvPr id="51" name="矩形 50">
                <a:extLst>
                  <a:ext uri="{FF2B5EF4-FFF2-40B4-BE49-F238E27FC236}">
                    <a16:creationId xmlns="" xmlns:a16="http://schemas.microsoft.com/office/drawing/2014/main" id="{DE3F0C5F-22A9-4922-B2C2-C3EB12DD441E}"/>
                  </a:ext>
                </a:extLst>
              </p:cNvPr>
              <p:cNvSpPr/>
              <p:nvPr/>
            </p:nvSpPr>
            <p:spPr>
              <a:xfrm>
                <a:off x="1894037" y="4916451"/>
                <a:ext cx="3521074" cy="342899"/>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fontAlgn="ctr"/>
                <a:r>
                  <a:rPr lang="en-US" sz="1200" b="1" dirty="0">
                    <a:solidFill>
                      <a:schemeClr val="bg1"/>
                    </a:solidFill>
                    <a:latin typeface="Huawei Sans" panose="020C0503030203020204" pitchFamily="34" charset="0"/>
                  </a:rPr>
                  <a:t>Header field name:Value</a:t>
                </a:r>
              </a:p>
            </p:txBody>
          </p:sp>
          <p:sp>
            <p:nvSpPr>
              <p:cNvPr id="52" name="矩形 51">
                <a:extLst>
                  <a:ext uri="{FF2B5EF4-FFF2-40B4-BE49-F238E27FC236}">
                    <a16:creationId xmlns="" xmlns:a16="http://schemas.microsoft.com/office/drawing/2014/main" id="{ED1FF46C-3174-448F-9ADD-33C5AECA1FDF}"/>
                  </a:ext>
                </a:extLst>
              </p:cNvPr>
              <p:cNvSpPr/>
              <p:nvPr/>
            </p:nvSpPr>
            <p:spPr>
              <a:xfrm>
                <a:off x="5406832" y="4916451"/>
                <a:ext cx="930934" cy="342899"/>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b="1" dirty="0">
                    <a:solidFill>
                      <a:schemeClr val="bg1"/>
                    </a:solidFill>
                    <a:latin typeface="Huawei Sans" panose="020C0503030203020204" pitchFamily="34" charset="0"/>
                  </a:rPr>
                  <a:t>Carriage return</a:t>
                </a:r>
              </a:p>
            </p:txBody>
          </p:sp>
          <p:sp>
            <p:nvSpPr>
              <p:cNvPr id="53" name="矩形 52">
                <a:extLst>
                  <a:ext uri="{FF2B5EF4-FFF2-40B4-BE49-F238E27FC236}">
                    <a16:creationId xmlns="" xmlns:a16="http://schemas.microsoft.com/office/drawing/2014/main" id="{ED1FF46C-3174-448F-9ADD-33C5AECA1FDF}"/>
                  </a:ext>
                </a:extLst>
              </p:cNvPr>
              <p:cNvSpPr/>
              <p:nvPr/>
            </p:nvSpPr>
            <p:spPr>
              <a:xfrm>
                <a:off x="6337765" y="4916451"/>
                <a:ext cx="790021" cy="342899"/>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b="1" dirty="0">
                    <a:solidFill>
                      <a:schemeClr val="bg1"/>
                    </a:solidFill>
                    <a:latin typeface="Huawei Sans" panose="020C0503030203020204" pitchFamily="34" charset="0"/>
                  </a:rPr>
                  <a:t>Linefeed</a:t>
                </a:r>
              </a:p>
            </p:txBody>
          </p:sp>
        </p:grpSp>
        <p:grpSp>
          <p:nvGrpSpPr>
            <p:cNvPr id="48" name="组合 47"/>
            <p:cNvGrpSpPr/>
            <p:nvPr/>
          </p:nvGrpSpPr>
          <p:grpSpPr>
            <a:xfrm>
              <a:off x="8001017" y="2771585"/>
              <a:ext cx="1689986" cy="346800"/>
              <a:chOff x="6551590" y="4556412"/>
              <a:chExt cx="1689986" cy="357611"/>
            </a:xfrm>
            <a:solidFill>
              <a:srgbClr val="FFFFFF"/>
            </a:solidFill>
          </p:grpSpPr>
          <p:sp>
            <p:nvSpPr>
              <p:cNvPr id="49" name="矩形 48">
                <a:extLst>
                  <a:ext uri="{FF2B5EF4-FFF2-40B4-BE49-F238E27FC236}">
                    <a16:creationId xmlns="" xmlns:a16="http://schemas.microsoft.com/office/drawing/2014/main" id="{ED1FF46C-3174-448F-9ADD-33C5AECA1FDF}"/>
                  </a:ext>
                </a:extLst>
              </p:cNvPr>
              <p:cNvSpPr/>
              <p:nvPr/>
            </p:nvSpPr>
            <p:spPr>
              <a:xfrm>
                <a:off x="6551590" y="4556412"/>
                <a:ext cx="905102" cy="357611"/>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Carriage return</a:t>
                </a:r>
              </a:p>
            </p:txBody>
          </p:sp>
          <p:sp>
            <p:nvSpPr>
              <p:cNvPr id="50" name="矩形 49">
                <a:extLst>
                  <a:ext uri="{FF2B5EF4-FFF2-40B4-BE49-F238E27FC236}">
                    <a16:creationId xmlns="" xmlns:a16="http://schemas.microsoft.com/office/drawing/2014/main" id="{ED1FF46C-3174-448F-9ADD-33C5AECA1FDF}"/>
                  </a:ext>
                </a:extLst>
              </p:cNvPr>
              <p:cNvSpPr/>
              <p:nvPr/>
            </p:nvSpPr>
            <p:spPr>
              <a:xfrm>
                <a:off x="7456692" y="4556412"/>
                <a:ext cx="784884" cy="357611"/>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Linefeed</a:t>
                </a:r>
              </a:p>
            </p:txBody>
          </p:sp>
        </p:grpSp>
      </p:grpSp>
      <p:sp>
        <p:nvSpPr>
          <p:cNvPr id="30" name="文本框 29">
            <a:extLst>
              <a:ext uri="{FF2B5EF4-FFF2-40B4-BE49-F238E27FC236}">
                <a16:creationId xmlns="" xmlns:a16="http://schemas.microsoft.com/office/drawing/2014/main" id="{69387562-BBB4-4B4D-B3CF-C5337D4F1D5C}"/>
              </a:ext>
            </a:extLst>
          </p:cNvPr>
          <p:cNvSpPr txBox="1"/>
          <p:nvPr/>
        </p:nvSpPr>
        <p:spPr>
          <a:xfrm>
            <a:off x="857541" y="2594828"/>
            <a:ext cx="7975373" cy="1384995"/>
          </a:xfrm>
          <a:prstGeom prst="rect">
            <a:avLst/>
          </a:prstGeom>
          <a:solidFill>
            <a:srgbClr val="F4FBFE"/>
          </a:solidFill>
          <a:ln>
            <a:solidFill>
              <a:srgbClr val="99DFF9"/>
            </a:solidFill>
          </a:ln>
        </p:spPr>
        <p:txBody>
          <a:bodyPr wrap="square" rtlCol="0">
            <a:spAutoFit/>
          </a:bodyPr>
          <a:lstStyle/>
          <a:p>
            <a:pPr fontAlgn="ctr">
              <a:lnSpc>
                <a:spcPct val="150000"/>
              </a:lnSpc>
            </a:pPr>
            <a:r>
              <a:rPr lang="en-US" sz="1400" dirty="0">
                <a:latin typeface="Huawei Sans" panose="020C0503030203020204" pitchFamily="34" charset="0"/>
              </a:rPr>
              <a:t>Example of a request header:</a:t>
            </a:r>
          </a:p>
          <a:p>
            <a:pPr fontAlgn="ctr">
              <a:lnSpc>
                <a:spcPct val="150000"/>
              </a:lnSpc>
            </a:pPr>
            <a:r>
              <a:rPr lang="en-US" sz="1400" dirty="0">
                <a:latin typeface="Huawei Sans" panose="020C0503030203020204" pitchFamily="34" charset="0"/>
              </a:rPr>
              <a:t>Accept: text/html</a:t>
            </a:r>
          </a:p>
          <a:p>
            <a:pPr fontAlgn="ctr">
              <a:lnSpc>
                <a:spcPct val="150000"/>
              </a:lnSpc>
            </a:pPr>
            <a:r>
              <a:rPr lang="en-US" sz="1400" dirty="0">
                <a:latin typeface="Huawei Sans" panose="020C0503030203020204" pitchFamily="34" charset="0"/>
              </a:rPr>
              <a:t>Accept-Encoding: gzip, deflate, br</a:t>
            </a:r>
          </a:p>
          <a:p>
            <a:pPr fontAlgn="ctr">
              <a:lnSpc>
                <a:spcPct val="150000"/>
              </a:lnSpc>
            </a:pPr>
            <a:r>
              <a:rPr lang="en-US" sz="1400" dirty="0">
                <a:latin typeface="Huawei Sans" panose="020C0503030203020204" pitchFamily="34" charset="0"/>
              </a:rPr>
              <a:t>Connection: keep-alive</a:t>
            </a:r>
          </a:p>
        </p:txBody>
      </p:sp>
      <p:sp>
        <p:nvSpPr>
          <p:cNvPr id="31" name="五边形 30"/>
          <p:cNvSpPr/>
          <p:nvPr/>
        </p:nvSpPr>
        <p:spPr bwMode="auto">
          <a:xfrm>
            <a:off x="7975214" y="126000"/>
            <a:ext cx="1319227" cy="243962"/>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Request Line</a:t>
            </a:r>
          </a:p>
        </p:txBody>
      </p:sp>
      <p:sp>
        <p:nvSpPr>
          <p:cNvPr id="32" name="燕尾形 31"/>
          <p:cNvSpPr/>
          <p:nvPr/>
        </p:nvSpPr>
        <p:spPr bwMode="auto">
          <a:xfrm>
            <a:off x="9206599" y="126000"/>
            <a:ext cx="1592787" cy="243962"/>
          </a:xfrm>
          <a:prstGeom prst="chevron">
            <a:avLst/>
          </a:prstGeom>
          <a:solidFill>
            <a:srgbClr val="00B0F0"/>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Request Header</a:t>
            </a:r>
          </a:p>
        </p:txBody>
      </p:sp>
      <p:sp>
        <p:nvSpPr>
          <p:cNvPr id="36" name="燕尾形 35"/>
          <p:cNvSpPr/>
          <p:nvPr/>
        </p:nvSpPr>
        <p:spPr bwMode="auto">
          <a:xfrm>
            <a:off x="10711543" y="126000"/>
            <a:ext cx="1313575" cy="24396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Request Data</a:t>
            </a:r>
          </a:p>
        </p:txBody>
      </p:sp>
    </p:spTree>
    <p:extLst>
      <p:ext uri="{BB962C8B-B14F-4D97-AF65-F5344CB8AC3E}">
        <p14:creationId xmlns:p14="http://schemas.microsoft.com/office/powerpoint/2010/main" val="21788513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a:t>In the network communications field, network openness is an inevitable trend of industry development. In a fully connected, intelligent world, opening more interfaces means quick connections with other networks. Network openness not only transforms networks, but also further segments the industry chain, bringing new opportunities for industry development. Nowadays, REST is selected and preferred by a growing number of companies, and likewise, RESTful application programming interfaces (APIs) are growing in popularity across the entire network.</a:t>
            </a:r>
          </a:p>
          <a:p>
            <a:r>
              <a:rPr lang="en-US"/>
              <a:t>This course describes the concepts and functions of REST and RESTful, working principles of HTTP, and typical practices in invoking RESTful APIs.</a:t>
            </a:r>
            <a:endParaRPr lang="en-US" dirty="0"/>
          </a:p>
        </p:txBody>
      </p:sp>
    </p:spTree>
    <p:extLst>
      <p:ext uri="{BB962C8B-B14F-4D97-AF65-F5344CB8AC3E}">
        <p14:creationId xmlns:p14="http://schemas.microsoft.com/office/powerpoint/2010/main" val="3466892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 Request Header Fields</a:t>
            </a:r>
            <a:endParaRPr lang="en-US" dirty="0"/>
          </a:p>
        </p:txBody>
      </p:sp>
      <p:sp>
        <p:nvSpPr>
          <p:cNvPr id="3" name="内容占位符 2"/>
          <p:cNvSpPr txBox="1">
            <a:spLocks/>
          </p:cNvSpPr>
          <p:nvPr/>
        </p:nvSpPr>
        <p:spPr>
          <a:xfrm>
            <a:off x="468316" y="1233487"/>
            <a:ext cx="3172388"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endParaRPr lang="en-US" altLang="zh-CN" sz="1600" dirty="0">
              <a:latin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903028195"/>
              </p:ext>
            </p:extLst>
          </p:nvPr>
        </p:nvGraphicFramePr>
        <p:xfrm>
          <a:off x="1228821" y="1342663"/>
          <a:ext cx="9734358" cy="4858113"/>
        </p:xfrm>
        <a:graphic>
          <a:graphicData uri="http://schemas.openxmlformats.org/drawingml/2006/table">
            <a:tbl>
              <a:tblPr/>
              <a:tblGrid>
                <a:gridCol w="2485485">
                  <a:extLst>
                    <a:ext uri="{9D8B030D-6E8A-4147-A177-3AD203B41FA5}">
                      <a16:colId xmlns="" xmlns:a16="http://schemas.microsoft.com/office/drawing/2014/main" val="20000"/>
                    </a:ext>
                  </a:extLst>
                </a:gridCol>
                <a:gridCol w="7248873">
                  <a:extLst>
                    <a:ext uri="{9D8B030D-6E8A-4147-A177-3AD203B41FA5}">
                      <a16:colId xmlns="" xmlns:a16="http://schemas.microsoft.com/office/drawing/2014/main" val="20001"/>
                    </a:ext>
                  </a:extLst>
                </a:gridCol>
              </a:tblGrid>
              <a:tr h="352740">
                <a:tc>
                  <a:txBody>
                    <a:bodyPr/>
                    <a:lstStyle/>
                    <a:p>
                      <a:pPr algn="ctr" fontAlgn="ctr">
                        <a:lnSpc>
                          <a:spcPct val="100000"/>
                        </a:lnSpc>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Request Header Field</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00000"/>
                        </a:lnSpc>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318699">
                <a:tc>
                  <a:txBody>
                    <a:bodyPr/>
                    <a:lstStyle/>
                    <a:p>
                      <a:pPr algn="ctr" fontAlgn="ctr">
                        <a:lnSpc>
                          <a:spcPct val="10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Accept</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400" dirty="0">
                          <a:latin typeface="Huawei Sans" panose="020C0503030203020204" pitchFamily="34" charset="0"/>
                        </a:rPr>
                        <a:t>Media types which are acceptable for the response.</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1"/>
                  </a:ext>
                </a:extLst>
              </a:tr>
              <a:tr h="318699">
                <a:tc>
                  <a:txBody>
                    <a:bodyPr/>
                    <a:lstStyle/>
                    <a:p>
                      <a:pPr algn="ctr" fontAlgn="ctr">
                        <a:lnSpc>
                          <a:spcPct val="100000"/>
                        </a:lnSpc>
                      </a:pPr>
                      <a:r>
                        <a:rPr lang="en-US" sz="1400" dirty="0">
                          <a:latin typeface="Huawei Sans" panose="020C0503030203020204" pitchFamily="34" charset="0"/>
                        </a:rPr>
                        <a:t>Accept-Encoding</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400" dirty="0">
                          <a:latin typeface="Huawei Sans" panose="020C0503030203020204" pitchFamily="34" charset="0"/>
                        </a:rPr>
                        <a:t>Data encoding format that can be used by the client for decoding, for example, gzip.</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2"/>
                  </a:ext>
                </a:extLst>
              </a:tr>
              <a:tr h="556985">
                <a:tc>
                  <a:txBody>
                    <a:bodyPr/>
                    <a:lstStyle/>
                    <a:p>
                      <a:pPr algn="ctr" fontAlgn="ctr">
                        <a:lnSpc>
                          <a:spcPct val="100000"/>
                        </a:lnSpc>
                      </a:pPr>
                      <a:r>
                        <a:rPr lang="en-US" sz="1400" dirty="0">
                          <a:latin typeface="Huawei Sans" panose="020C0503030203020204" pitchFamily="34" charset="0"/>
                        </a:rPr>
                        <a:t>Accept-Language</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400" dirty="0">
                          <a:latin typeface="Huawei Sans" panose="020C0503030203020204" pitchFamily="34" charset="0"/>
                        </a:rPr>
                        <a:t>Natural languages that are preferred as a response to the request. This field is mandatory if the server can provide more than one language.</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3"/>
                  </a:ext>
                </a:extLst>
              </a:tr>
              <a:tr h="556985">
                <a:tc>
                  <a:txBody>
                    <a:bodyPr/>
                    <a:lstStyle/>
                    <a:p>
                      <a:pPr algn="ctr" fontAlgn="ctr">
                        <a:lnSpc>
                          <a:spcPct val="100000"/>
                        </a:lnSpc>
                      </a:pPr>
                      <a:r>
                        <a:rPr lang="en-US" sz="1400" dirty="0">
                          <a:latin typeface="Huawei Sans" panose="020C0503030203020204" pitchFamily="34" charset="0"/>
                        </a:rPr>
                        <a:t>Authorization</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400" dirty="0">
                          <a:latin typeface="Huawei Sans" panose="020C0503030203020204" pitchFamily="34" charset="0"/>
                        </a:rPr>
                        <a:t>Authorization information, which is usually contained in the response to the WWW-Authenticate header sent by the server.</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4"/>
                  </a:ext>
                </a:extLst>
              </a:tr>
              <a:tr h="365239">
                <a:tc>
                  <a:txBody>
                    <a:bodyPr/>
                    <a:lstStyle/>
                    <a:p>
                      <a:pPr algn="ctr" fontAlgn="ctr">
                        <a:lnSpc>
                          <a:spcPct val="100000"/>
                        </a:lnSpc>
                      </a:pPr>
                      <a:r>
                        <a:rPr lang="en-US" sz="1400" dirty="0">
                          <a:latin typeface="Huawei Sans" panose="020C0503030203020204" pitchFamily="34" charset="0"/>
                        </a:rPr>
                        <a:t>Content-Type</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altLang="zh-CN" sz="1400" dirty="0">
                          <a:latin typeface="Huawei Sans" panose="020C0503030203020204" pitchFamily="34" charset="0"/>
                        </a:rPr>
                        <a:t>Media </a:t>
                      </a:r>
                      <a:r>
                        <a:rPr lang="en-US" sz="1400" dirty="0">
                          <a:latin typeface="Huawei Sans" panose="020C0503030203020204" pitchFamily="34" charset="0"/>
                        </a:rPr>
                        <a:t>type of the data. The default value is </a:t>
                      </a:r>
                      <a:r>
                        <a:rPr lang="en-US" sz="1400" b="0" dirty="0">
                          <a:latin typeface="Huawei Sans" panose="020C0503030203020204" pitchFamily="34" charset="0"/>
                        </a:rPr>
                        <a:t>text/plain.</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5"/>
                  </a:ext>
                </a:extLst>
              </a:tr>
              <a:tr h="318699">
                <a:tc>
                  <a:txBody>
                    <a:bodyPr/>
                    <a:lstStyle/>
                    <a:p>
                      <a:pPr algn="ctr" fontAlgn="ctr">
                        <a:lnSpc>
                          <a:spcPct val="100000"/>
                        </a:lnSpc>
                      </a:pPr>
                      <a:r>
                        <a:rPr lang="en-US" sz="1400" dirty="0">
                          <a:latin typeface="Huawei Sans" panose="020C0503030203020204" pitchFamily="34" charset="0"/>
                        </a:rPr>
                        <a:t>Content-Length</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400" dirty="0">
                          <a:latin typeface="Huawei Sans" panose="020C0503030203020204" pitchFamily="34" charset="0"/>
                        </a:rPr>
                        <a:t>Length of the request message body.</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6"/>
                  </a:ext>
                </a:extLst>
              </a:tr>
              <a:tr h="318699">
                <a:tc>
                  <a:txBody>
                    <a:bodyPr/>
                    <a:lstStyle/>
                    <a:p>
                      <a:pPr algn="ctr" fontAlgn="ctr">
                        <a:lnSpc>
                          <a:spcPct val="10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Host</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400" dirty="0">
                          <a:solidFill>
                            <a:schemeClr val="tx1"/>
                          </a:solidFill>
                          <a:latin typeface="Huawei Sans" panose="020C0503030203020204" pitchFamily="34" charset="0"/>
                          <a:ea typeface="+mn-ea"/>
                          <a:cs typeface="+mn-cs"/>
                        </a:rPr>
                        <a:t>Name of the host to be accessed by the client.</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7"/>
                  </a:ext>
                </a:extLst>
              </a:tr>
              <a:tr h="556985">
                <a:tc>
                  <a:txBody>
                    <a:bodyPr/>
                    <a:lstStyle/>
                    <a:p>
                      <a:pPr algn="ctr" fontAlgn="ctr">
                        <a:lnSpc>
                          <a:spcPct val="10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Referer</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400" dirty="0">
                          <a:solidFill>
                            <a:schemeClr val="tx1"/>
                          </a:solidFill>
                          <a:latin typeface="Huawei Sans" panose="020C0503030203020204" pitchFamily="34" charset="0"/>
                          <a:ea typeface="+mn-ea"/>
                          <a:cs typeface="+mn-cs"/>
                        </a:rPr>
                        <a:t>Resource from which the client accesses the server. This field contains a URI, indicating that the client accesses the requested page from the page represented by the URI.</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8"/>
                  </a:ext>
                </a:extLst>
              </a:tr>
              <a:tr h="318699">
                <a:tc>
                  <a:txBody>
                    <a:bodyPr/>
                    <a:lstStyle/>
                    <a:p>
                      <a:pPr algn="ctr" fontAlgn="ctr">
                        <a:lnSpc>
                          <a:spcPct val="100000"/>
                        </a:lnSpc>
                      </a:pPr>
                      <a:r>
                        <a:rPr lang="en-US" sz="1400" dirty="0">
                          <a:latin typeface="Huawei Sans" panose="020C0503030203020204" pitchFamily="34" charset="0"/>
                        </a:rPr>
                        <a:t>User-Agent</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Information about the user who sends the request and the client type.</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9"/>
                  </a:ext>
                </a:extLst>
              </a:tr>
              <a:tr h="556985">
                <a:tc>
                  <a:txBody>
                    <a:bodyPr/>
                    <a:lstStyle/>
                    <a:p>
                      <a:pPr algn="ctr" fontAlgn="ctr">
                        <a:lnSpc>
                          <a:spcPct val="10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Cookie</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Used by the client to save the data returned by the server. Generally, the user identity information is saved.</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10"/>
                  </a:ext>
                </a:extLst>
              </a:tr>
              <a:tr h="318699">
                <a:tc>
                  <a:txBody>
                    <a:bodyPr/>
                    <a:lstStyle/>
                    <a:p>
                      <a:pPr algn="ctr" fontAlgn="ctr">
                        <a:lnSpc>
                          <a:spcPct val="10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Connection</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Whether to disconnect the connection after the request is processed.</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11"/>
                  </a:ext>
                </a:extLst>
              </a:tr>
            </a:tbl>
          </a:graphicData>
        </a:graphic>
      </p:graphicFrame>
      <p:sp>
        <p:nvSpPr>
          <p:cNvPr id="6" name="内容占位符 2"/>
          <p:cNvSpPr txBox="1">
            <a:spLocks/>
          </p:cNvSpPr>
          <p:nvPr/>
        </p:nvSpPr>
        <p:spPr>
          <a:xfrm>
            <a:off x="468316" y="1233487"/>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endParaRPr lang="en-US" altLang="zh-CN" sz="1500" dirty="0">
              <a:latin typeface="Huawei Sans" panose="020C0503030203020204" pitchFamily="34" charset="0"/>
            </a:endParaRPr>
          </a:p>
        </p:txBody>
      </p:sp>
      <p:sp>
        <p:nvSpPr>
          <p:cNvPr id="10" name="五边形 9"/>
          <p:cNvSpPr/>
          <p:nvPr/>
        </p:nvSpPr>
        <p:spPr bwMode="auto">
          <a:xfrm>
            <a:off x="7975214" y="126000"/>
            <a:ext cx="1319227" cy="243962"/>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Request Line</a:t>
            </a:r>
          </a:p>
        </p:txBody>
      </p:sp>
      <p:sp>
        <p:nvSpPr>
          <p:cNvPr id="11" name="燕尾形 10"/>
          <p:cNvSpPr/>
          <p:nvPr/>
        </p:nvSpPr>
        <p:spPr bwMode="auto">
          <a:xfrm>
            <a:off x="9206599" y="126000"/>
            <a:ext cx="1592787" cy="243962"/>
          </a:xfrm>
          <a:prstGeom prst="chevron">
            <a:avLst/>
          </a:prstGeom>
          <a:solidFill>
            <a:srgbClr val="00B0F0"/>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Request Header</a:t>
            </a:r>
          </a:p>
        </p:txBody>
      </p:sp>
      <p:sp>
        <p:nvSpPr>
          <p:cNvPr id="12" name="燕尾形 11"/>
          <p:cNvSpPr/>
          <p:nvPr/>
        </p:nvSpPr>
        <p:spPr bwMode="auto">
          <a:xfrm>
            <a:off x="10711543" y="126000"/>
            <a:ext cx="1313575" cy="24396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Request Data</a:t>
            </a:r>
          </a:p>
        </p:txBody>
      </p:sp>
    </p:spTree>
    <p:extLst>
      <p:ext uri="{BB962C8B-B14F-4D97-AF65-F5344CB8AC3E}">
        <p14:creationId xmlns:p14="http://schemas.microsoft.com/office/powerpoint/2010/main" val="1332330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Client Request Message — Request Data</a:t>
            </a:r>
            <a:endParaRPr lang="en-US" dirty="0"/>
          </a:p>
        </p:txBody>
      </p:sp>
      <p:sp>
        <p:nvSpPr>
          <p:cNvPr id="3" name="内容占位符 2"/>
          <p:cNvSpPr txBox="1">
            <a:spLocks/>
          </p:cNvSpPr>
          <p:nvPr/>
        </p:nvSpPr>
        <p:spPr>
          <a:xfrm>
            <a:off x="449266" y="1243012"/>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a:latin typeface="Huawei Sans" panose="020C0503030203020204" pitchFamily="34" charset="0"/>
              </a:rPr>
              <a:t>Empty line: The server is notified of the end of a request header through an empty line.</a:t>
            </a:r>
          </a:p>
          <a:p>
            <a:pPr fontAlgn="ctr"/>
            <a:r>
              <a:rPr lang="en-US" sz="1600" dirty="0">
                <a:latin typeface="Huawei Sans" panose="020C0503030203020204" pitchFamily="34" charset="0"/>
              </a:rPr>
              <a:t>Request data: If the GET method is used, the request data is empty. If the POST method is used, the request data is the data to be submitted.</a:t>
            </a:r>
          </a:p>
        </p:txBody>
      </p:sp>
      <p:grpSp>
        <p:nvGrpSpPr>
          <p:cNvPr id="59" name="组合 58"/>
          <p:cNvGrpSpPr/>
          <p:nvPr/>
        </p:nvGrpSpPr>
        <p:grpSpPr>
          <a:xfrm>
            <a:off x="844550" y="3960528"/>
            <a:ext cx="7017405" cy="2135246"/>
            <a:chOff x="3333858" y="2771590"/>
            <a:chExt cx="6357145" cy="2135246"/>
          </a:xfrm>
        </p:grpSpPr>
        <p:sp>
          <p:nvSpPr>
            <p:cNvPr id="60" name="矩形 59">
              <a:extLst>
                <a:ext uri="{FF2B5EF4-FFF2-40B4-BE49-F238E27FC236}">
                  <a16:creationId xmlns="" xmlns:a16="http://schemas.microsoft.com/office/drawing/2014/main" id="{ED1FF46C-3174-448F-9ADD-33C5AECA1FDF}"/>
                </a:ext>
              </a:extLst>
            </p:cNvPr>
            <p:cNvSpPr/>
            <p:nvPr/>
          </p:nvSpPr>
          <p:spPr>
            <a:xfrm>
              <a:off x="3334804" y="2771592"/>
              <a:ext cx="1065048" cy="360040"/>
            </a:xfrm>
            <a:prstGeom prst="rect">
              <a:avLst/>
            </a:prstGeom>
            <a:solidFill>
              <a:srgbClr val="FFFFFF"/>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Request method</a:t>
              </a:r>
            </a:p>
          </p:txBody>
        </p:sp>
        <p:sp>
          <p:nvSpPr>
            <p:cNvPr id="61" name="矩形 60">
              <a:extLst>
                <a:ext uri="{FF2B5EF4-FFF2-40B4-BE49-F238E27FC236}">
                  <a16:creationId xmlns="" xmlns:a16="http://schemas.microsoft.com/office/drawing/2014/main" id="{E8A2D369-73BF-4B1F-AF0A-AF36A42A352A}"/>
                </a:ext>
              </a:extLst>
            </p:cNvPr>
            <p:cNvSpPr/>
            <p:nvPr/>
          </p:nvSpPr>
          <p:spPr>
            <a:xfrm>
              <a:off x="5034846" y="2771592"/>
              <a:ext cx="1070903" cy="360040"/>
            </a:xfrm>
            <a:prstGeom prst="rect">
              <a:avLst/>
            </a:prstGeom>
            <a:solidFill>
              <a:srgbClr val="FFFFFF"/>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URI</a:t>
              </a:r>
            </a:p>
          </p:txBody>
        </p:sp>
        <p:sp>
          <p:nvSpPr>
            <p:cNvPr id="62" name="矩形 61">
              <a:extLst>
                <a:ext uri="{FF2B5EF4-FFF2-40B4-BE49-F238E27FC236}">
                  <a16:creationId xmlns="" xmlns:a16="http://schemas.microsoft.com/office/drawing/2014/main" id="{FE4A73F8-F45F-4216-B6C8-7B97955278AC}"/>
                </a:ext>
              </a:extLst>
            </p:cNvPr>
            <p:cNvSpPr/>
            <p:nvPr/>
          </p:nvSpPr>
          <p:spPr>
            <a:xfrm>
              <a:off x="6750275" y="2771591"/>
              <a:ext cx="1282583" cy="360040"/>
            </a:xfrm>
            <a:prstGeom prst="rect">
              <a:avLst/>
            </a:prstGeom>
            <a:solidFill>
              <a:srgbClr val="FFFFFF"/>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Protocol version</a:t>
              </a:r>
            </a:p>
          </p:txBody>
        </p:sp>
        <p:sp>
          <p:nvSpPr>
            <p:cNvPr id="63" name="矩形 62">
              <a:extLst>
                <a:ext uri="{FF2B5EF4-FFF2-40B4-BE49-F238E27FC236}">
                  <a16:creationId xmlns="" xmlns:a16="http://schemas.microsoft.com/office/drawing/2014/main" id="{3F04E949-4CCC-4846-8B15-6F183B7861C1}"/>
                </a:ext>
              </a:extLst>
            </p:cNvPr>
            <p:cNvSpPr/>
            <p:nvPr/>
          </p:nvSpPr>
          <p:spPr>
            <a:xfrm>
              <a:off x="3333858" y="4546796"/>
              <a:ext cx="5233866" cy="360040"/>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b="1" dirty="0">
                  <a:solidFill>
                    <a:schemeClr val="bg1"/>
                  </a:solidFill>
                  <a:latin typeface="Huawei Sans" panose="020C0503030203020204" pitchFamily="34" charset="0"/>
                </a:rPr>
                <a:t>Data</a:t>
              </a:r>
            </a:p>
          </p:txBody>
        </p:sp>
        <p:sp>
          <p:nvSpPr>
            <p:cNvPr id="64" name="矩形 63">
              <a:extLst>
                <a:ext uri="{FF2B5EF4-FFF2-40B4-BE49-F238E27FC236}">
                  <a16:creationId xmlns="" xmlns:a16="http://schemas.microsoft.com/office/drawing/2014/main" id="{ED1FF46C-3174-448F-9ADD-33C5AECA1FDF}"/>
                </a:ext>
              </a:extLst>
            </p:cNvPr>
            <p:cNvSpPr/>
            <p:nvPr/>
          </p:nvSpPr>
          <p:spPr>
            <a:xfrm>
              <a:off x="4399373" y="2771592"/>
              <a:ext cx="671367" cy="360040"/>
            </a:xfrm>
            <a:prstGeom prst="rect">
              <a:avLst/>
            </a:prstGeom>
            <a:solidFill>
              <a:srgbClr val="FFFFFF"/>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Space</a:t>
              </a:r>
            </a:p>
          </p:txBody>
        </p:sp>
        <p:sp>
          <p:nvSpPr>
            <p:cNvPr id="65" name="矩形 64">
              <a:extLst>
                <a:ext uri="{FF2B5EF4-FFF2-40B4-BE49-F238E27FC236}">
                  <a16:creationId xmlns="" xmlns:a16="http://schemas.microsoft.com/office/drawing/2014/main" id="{ED1FF46C-3174-448F-9ADD-33C5AECA1FDF}"/>
                </a:ext>
              </a:extLst>
            </p:cNvPr>
            <p:cNvSpPr/>
            <p:nvPr/>
          </p:nvSpPr>
          <p:spPr>
            <a:xfrm>
              <a:off x="6078908" y="2771592"/>
              <a:ext cx="671367" cy="360040"/>
            </a:xfrm>
            <a:prstGeom prst="rect">
              <a:avLst/>
            </a:prstGeom>
            <a:solidFill>
              <a:srgbClr val="FFFFFF"/>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Space</a:t>
              </a:r>
            </a:p>
          </p:txBody>
        </p:sp>
        <p:grpSp>
          <p:nvGrpSpPr>
            <p:cNvPr id="66" name="组合 65"/>
            <p:cNvGrpSpPr/>
            <p:nvPr/>
          </p:nvGrpSpPr>
          <p:grpSpPr>
            <a:xfrm>
              <a:off x="3333858" y="4184489"/>
              <a:ext cx="1716066" cy="360040"/>
              <a:chOff x="6670863" y="4556412"/>
              <a:chExt cx="1716066" cy="360040"/>
            </a:xfrm>
            <a:solidFill>
              <a:srgbClr val="FFFFFF"/>
            </a:solidFill>
          </p:grpSpPr>
          <p:sp>
            <p:nvSpPr>
              <p:cNvPr id="79" name="矩形 78">
                <a:extLst>
                  <a:ext uri="{FF2B5EF4-FFF2-40B4-BE49-F238E27FC236}">
                    <a16:creationId xmlns="" xmlns:a16="http://schemas.microsoft.com/office/drawing/2014/main" id="{ED1FF46C-3174-448F-9ADD-33C5AECA1FDF}"/>
                  </a:ext>
                </a:extLst>
              </p:cNvPr>
              <p:cNvSpPr/>
              <p:nvPr/>
            </p:nvSpPr>
            <p:spPr>
              <a:xfrm>
                <a:off x="6670863" y="4556412"/>
                <a:ext cx="936625" cy="360040"/>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b="1" dirty="0">
                    <a:solidFill>
                      <a:schemeClr val="bg1"/>
                    </a:solidFill>
                    <a:latin typeface="Huawei Sans" panose="020C0503030203020204" pitchFamily="34" charset="0"/>
                  </a:rPr>
                  <a:t>Carriage return</a:t>
                </a:r>
              </a:p>
            </p:txBody>
          </p:sp>
          <p:sp>
            <p:nvSpPr>
              <p:cNvPr id="80" name="矩形 79">
                <a:extLst>
                  <a:ext uri="{FF2B5EF4-FFF2-40B4-BE49-F238E27FC236}">
                    <a16:creationId xmlns="" xmlns:a16="http://schemas.microsoft.com/office/drawing/2014/main" id="{ED1FF46C-3174-448F-9ADD-33C5AECA1FDF}"/>
                  </a:ext>
                </a:extLst>
              </p:cNvPr>
              <p:cNvSpPr/>
              <p:nvPr/>
            </p:nvSpPr>
            <p:spPr>
              <a:xfrm>
                <a:off x="7602045" y="4556412"/>
                <a:ext cx="784884" cy="360040"/>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b="1" dirty="0">
                    <a:solidFill>
                      <a:schemeClr val="bg1"/>
                    </a:solidFill>
                    <a:latin typeface="Huawei Sans" panose="020C0503030203020204" pitchFamily="34" charset="0"/>
                  </a:rPr>
                  <a:t>Linefeed</a:t>
                </a:r>
              </a:p>
            </p:txBody>
          </p:sp>
        </p:grpSp>
        <p:grpSp>
          <p:nvGrpSpPr>
            <p:cNvPr id="67" name="组合 66"/>
            <p:cNvGrpSpPr/>
            <p:nvPr/>
          </p:nvGrpSpPr>
          <p:grpSpPr>
            <a:xfrm>
              <a:off x="3333859" y="3118390"/>
              <a:ext cx="5233866" cy="370535"/>
              <a:chOff x="1898948" y="4916449"/>
              <a:chExt cx="5233866" cy="357297"/>
            </a:xfrm>
            <a:solidFill>
              <a:srgbClr val="FFFFFF"/>
            </a:solidFill>
          </p:grpSpPr>
          <p:sp>
            <p:nvSpPr>
              <p:cNvPr id="76" name="矩形 75">
                <a:extLst>
                  <a:ext uri="{FF2B5EF4-FFF2-40B4-BE49-F238E27FC236}">
                    <a16:creationId xmlns="" xmlns:a16="http://schemas.microsoft.com/office/drawing/2014/main" id="{DE3F0C5F-22A9-4922-B2C2-C3EB12DD441E}"/>
                  </a:ext>
                </a:extLst>
              </p:cNvPr>
              <p:cNvSpPr/>
              <p:nvPr/>
            </p:nvSpPr>
            <p:spPr>
              <a:xfrm>
                <a:off x="1898948" y="4916449"/>
                <a:ext cx="3516163" cy="357295"/>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fontAlgn="ctr"/>
                <a:r>
                  <a:rPr lang="en-US" sz="1200" dirty="0">
                    <a:solidFill>
                      <a:schemeClr val="tx1"/>
                    </a:solidFill>
                    <a:latin typeface="Huawei Sans" panose="020C0503030203020204" pitchFamily="34" charset="0"/>
                  </a:rPr>
                  <a:t>Header field name:Value</a:t>
                </a:r>
              </a:p>
            </p:txBody>
          </p:sp>
          <p:sp>
            <p:nvSpPr>
              <p:cNvPr id="77" name="矩形 76">
                <a:extLst>
                  <a:ext uri="{FF2B5EF4-FFF2-40B4-BE49-F238E27FC236}">
                    <a16:creationId xmlns="" xmlns:a16="http://schemas.microsoft.com/office/drawing/2014/main" id="{ED1FF46C-3174-448F-9ADD-33C5AECA1FDF}"/>
                  </a:ext>
                </a:extLst>
              </p:cNvPr>
              <p:cNvSpPr/>
              <p:nvPr/>
            </p:nvSpPr>
            <p:spPr>
              <a:xfrm>
                <a:off x="5417834" y="4916449"/>
                <a:ext cx="920048" cy="357297"/>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Carriage return</a:t>
                </a:r>
              </a:p>
            </p:txBody>
          </p:sp>
          <p:sp>
            <p:nvSpPr>
              <p:cNvPr id="78" name="矩形 77">
                <a:extLst>
                  <a:ext uri="{FF2B5EF4-FFF2-40B4-BE49-F238E27FC236}">
                    <a16:creationId xmlns="" xmlns:a16="http://schemas.microsoft.com/office/drawing/2014/main" id="{ED1FF46C-3174-448F-9ADD-33C5AECA1FDF}"/>
                  </a:ext>
                </a:extLst>
              </p:cNvPr>
              <p:cNvSpPr/>
              <p:nvPr/>
            </p:nvSpPr>
            <p:spPr>
              <a:xfrm>
                <a:off x="6337882" y="4916449"/>
                <a:ext cx="794932" cy="357297"/>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Linefeed</a:t>
                </a:r>
              </a:p>
            </p:txBody>
          </p:sp>
        </p:grpSp>
        <p:sp>
          <p:nvSpPr>
            <p:cNvPr id="68" name="矩形 67">
              <a:extLst>
                <a:ext uri="{FF2B5EF4-FFF2-40B4-BE49-F238E27FC236}">
                  <a16:creationId xmlns="" xmlns:a16="http://schemas.microsoft.com/office/drawing/2014/main" id="{DE3F0C5F-22A9-4922-B2C2-C3EB12DD441E}"/>
                </a:ext>
              </a:extLst>
            </p:cNvPr>
            <p:cNvSpPr/>
            <p:nvPr/>
          </p:nvSpPr>
          <p:spPr>
            <a:xfrm>
              <a:off x="3333859" y="3485034"/>
              <a:ext cx="5233865" cy="357295"/>
            </a:xfrm>
            <a:prstGeom prst="rect">
              <a:avLst/>
            </a:prstGeom>
            <a:solidFill>
              <a:srgbClr val="FFFFFF"/>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a:t>
              </a:r>
            </a:p>
          </p:txBody>
        </p:sp>
        <p:grpSp>
          <p:nvGrpSpPr>
            <p:cNvPr id="69" name="组合 68"/>
            <p:cNvGrpSpPr/>
            <p:nvPr/>
          </p:nvGrpSpPr>
          <p:grpSpPr>
            <a:xfrm>
              <a:off x="3333859" y="3838149"/>
              <a:ext cx="5233865" cy="349439"/>
              <a:chOff x="1894037" y="4916451"/>
              <a:chExt cx="5233865" cy="343134"/>
            </a:xfrm>
            <a:solidFill>
              <a:srgbClr val="FFFFFF"/>
            </a:solidFill>
          </p:grpSpPr>
          <p:sp>
            <p:nvSpPr>
              <p:cNvPr id="73" name="矩形 72">
                <a:extLst>
                  <a:ext uri="{FF2B5EF4-FFF2-40B4-BE49-F238E27FC236}">
                    <a16:creationId xmlns="" xmlns:a16="http://schemas.microsoft.com/office/drawing/2014/main" id="{DE3F0C5F-22A9-4922-B2C2-C3EB12DD441E}"/>
                  </a:ext>
                </a:extLst>
              </p:cNvPr>
              <p:cNvSpPr/>
              <p:nvPr/>
            </p:nvSpPr>
            <p:spPr>
              <a:xfrm>
                <a:off x="1894037" y="4916451"/>
                <a:ext cx="3521074" cy="343134"/>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fontAlgn="ctr"/>
                <a:r>
                  <a:rPr lang="en-US" sz="1200" dirty="0">
                    <a:solidFill>
                      <a:schemeClr val="tx1"/>
                    </a:solidFill>
                    <a:latin typeface="Huawei Sans" panose="020C0503030203020204" pitchFamily="34" charset="0"/>
                  </a:rPr>
                  <a:t>Header field name:Value</a:t>
                </a:r>
              </a:p>
            </p:txBody>
          </p:sp>
          <p:sp>
            <p:nvSpPr>
              <p:cNvPr id="74" name="矩形 73">
                <a:extLst>
                  <a:ext uri="{FF2B5EF4-FFF2-40B4-BE49-F238E27FC236}">
                    <a16:creationId xmlns="" xmlns:a16="http://schemas.microsoft.com/office/drawing/2014/main" id="{ED1FF46C-3174-448F-9ADD-33C5AECA1FDF}"/>
                  </a:ext>
                </a:extLst>
              </p:cNvPr>
              <p:cNvSpPr/>
              <p:nvPr/>
            </p:nvSpPr>
            <p:spPr>
              <a:xfrm>
                <a:off x="5417834" y="4920545"/>
                <a:ext cx="920048" cy="339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Carriage return</a:t>
                </a:r>
              </a:p>
            </p:txBody>
          </p:sp>
          <p:sp>
            <p:nvSpPr>
              <p:cNvPr id="75" name="矩形 74">
                <a:extLst>
                  <a:ext uri="{FF2B5EF4-FFF2-40B4-BE49-F238E27FC236}">
                    <a16:creationId xmlns="" xmlns:a16="http://schemas.microsoft.com/office/drawing/2014/main" id="{ED1FF46C-3174-448F-9ADD-33C5AECA1FDF}"/>
                  </a:ext>
                </a:extLst>
              </p:cNvPr>
              <p:cNvSpPr/>
              <p:nvPr/>
            </p:nvSpPr>
            <p:spPr>
              <a:xfrm>
                <a:off x="6337881" y="4920545"/>
                <a:ext cx="790021" cy="339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Linefeed</a:t>
                </a:r>
              </a:p>
            </p:txBody>
          </p:sp>
        </p:grpSp>
        <p:grpSp>
          <p:nvGrpSpPr>
            <p:cNvPr id="70" name="组合 69"/>
            <p:cNvGrpSpPr/>
            <p:nvPr/>
          </p:nvGrpSpPr>
          <p:grpSpPr>
            <a:xfrm>
              <a:off x="8023333" y="2771590"/>
              <a:ext cx="1667670" cy="349156"/>
              <a:chOff x="6573906" y="4556412"/>
              <a:chExt cx="1667670" cy="360040"/>
            </a:xfrm>
            <a:solidFill>
              <a:srgbClr val="FFFFFF"/>
            </a:solidFill>
          </p:grpSpPr>
          <p:sp>
            <p:nvSpPr>
              <p:cNvPr id="71" name="矩形 70">
                <a:extLst>
                  <a:ext uri="{FF2B5EF4-FFF2-40B4-BE49-F238E27FC236}">
                    <a16:creationId xmlns="" xmlns:a16="http://schemas.microsoft.com/office/drawing/2014/main" id="{ED1FF46C-3174-448F-9ADD-33C5AECA1FDF}"/>
                  </a:ext>
                </a:extLst>
              </p:cNvPr>
              <p:cNvSpPr/>
              <p:nvPr/>
            </p:nvSpPr>
            <p:spPr>
              <a:xfrm>
                <a:off x="6573906" y="4556412"/>
                <a:ext cx="882786" cy="360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Carriage return</a:t>
                </a:r>
              </a:p>
            </p:txBody>
          </p:sp>
          <p:sp>
            <p:nvSpPr>
              <p:cNvPr id="72" name="矩形 71">
                <a:extLst>
                  <a:ext uri="{FF2B5EF4-FFF2-40B4-BE49-F238E27FC236}">
                    <a16:creationId xmlns="" xmlns:a16="http://schemas.microsoft.com/office/drawing/2014/main" id="{ED1FF46C-3174-448F-9ADD-33C5AECA1FDF}"/>
                  </a:ext>
                </a:extLst>
              </p:cNvPr>
              <p:cNvSpPr/>
              <p:nvPr/>
            </p:nvSpPr>
            <p:spPr>
              <a:xfrm>
                <a:off x="7456692" y="4556412"/>
                <a:ext cx="784884" cy="360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Linefeed</a:t>
                </a:r>
              </a:p>
            </p:txBody>
          </p:sp>
        </p:grpSp>
      </p:grpSp>
      <p:sp>
        <p:nvSpPr>
          <p:cNvPr id="30" name="文本框 29">
            <a:extLst>
              <a:ext uri="{FF2B5EF4-FFF2-40B4-BE49-F238E27FC236}">
                <a16:creationId xmlns="" xmlns:a16="http://schemas.microsoft.com/office/drawing/2014/main" id="{69387562-BBB4-4B4D-B3CF-C5337D4F1D5C}"/>
              </a:ext>
            </a:extLst>
          </p:cNvPr>
          <p:cNvSpPr txBox="1"/>
          <p:nvPr/>
        </p:nvSpPr>
        <p:spPr>
          <a:xfrm>
            <a:off x="844550" y="2692847"/>
            <a:ext cx="7001584" cy="738664"/>
          </a:xfrm>
          <a:prstGeom prst="rect">
            <a:avLst/>
          </a:prstGeom>
          <a:solidFill>
            <a:srgbClr val="F4FBFE"/>
          </a:solidFill>
          <a:ln>
            <a:solidFill>
              <a:srgbClr val="99DFF9"/>
            </a:solidFill>
          </a:ln>
        </p:spPr>
        <p:txBody>
          <a:bodyPr wrap="square" rtlCol="0">
            <a:spAutoFit/>
          </a:bodyPr>
          <a:lstStyle/>
          <a:p>
            <a:pPr fontAlgn="ctr">
              <a:lnSpc>
                <a:spcPct val="150000"/>
              </a:lnSpc>
            </a:pPr>
            <a:r>
              <a:rPr lang="en-US" sz="1400" dirty="0">
                <a:latin typeface="Huawei Sans" panose="020C0503030203020204" pitchFamily="34" charset="0"/>
              </a:rPr>
              <a:t>Example of request data:</a:t>
            </a:r>
          </a:p>
          <a:p>
            <a:pPr fontAlgn="ctr">
              <a:lnSpc>
                <a:spcPct val="150000"/>
              </a:lnSpc>
            </a:pPr>
            <a:r>
              <a:rPr lang="en-US" sz="1400" dirty="0">
                <a:latin typeface="Huawei Sans" panose="020C0503030203020204" pitchFamily="34" charset="0"/>
              </a:rPr>
              <a:t>user=admin&amp;password=123456</a:t>
            </a:r>
          </a:p>
        </p:txBody>
      </p:sp>
      <p:sp>
        <p:nvSpPr>
          <p:cNvPr id="31" name="五边形 30"/>
          <p:cNvSpPr/>
          <p:nvPr/>
        </p:nvSpPr>
        <p:spPr bwMode="auto">
          <a:xfrm>
            <a:off x="7975214" y="126000"/>
            <a:ext cx="1319227" cy="243962"/>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Request Line</a:t>
            </a:r>
          </a:p>
        </p:txBody>
      </p:sp>
      <p:sp>
        <p:nvSpPr>
          <p:cNvPr id="32" name="燕尾形 31"/>
          <p:cNvSpPr/>
          <p:nvPr/>
        </p:nvSpPr>
        <p:spPr bwMode="auto">
          <a:xfrm>
            <a:off x="9206599" y="126000"/>
            <a:ext cx="1592787" cy="243962"/>
          </a:xfrm>
          <a:prstGeom prst="chevron">
            <a:avLst/>
          </a:prstGeom>
          <a:solidFill>
            <a:srgbClr val="D9D9D9"/>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Request Header</a:t>
            </a:r>
          </a:p>
        </p:txBody>
      </p:sp>
      <p:sp>
        <p:nvSpPr>
          <p:cNvPr id="33" name="燕尾形 32"/>
          <p:cNvSpPr/>
          <p:nvPr/>
        </p:nvSpPr>
        <p:spPr bwMode="auto">
          <a:xfrm>
            <a:off x="10711543" y="126000"/>
            <a:ext cx="1313575" cy="243962"/>
          </a:xfrm>
          <a:prstGeom prst="chevron">
            <a:avLst/>
          </a:prstGeom>
          <a:solidFill>
            <a:srgbClr val="00B0F0"/>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Request Data</a:t>
            </a:r>
          </a:p>
        </p:txBody>
      </p:sp>
    </p:spTree>
    <p:extLst>
      <p:ext uri="{BB962C8B-B14F-4D97-AF65-F5344CB8AC3E}">
        <p14:creationId xmlns:p14="http://schemas.microsoft.com/office/powerpoint/2010/main" val="365013256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Server Response Message</a:t>
            </a:r>
            <a:endParaRPr lang="en-US" dirty="0"/>
          </a:p>
        </p:txBody>
      </p:sp>
      <p:sp>
        <p:nvSpPr>
          <p:cNvPr id="3" name="内容占位符 2"/>
          <p:cNvSpPr txBox="1">
            <a:spLocks/>
          </p:cNvSpPr>
          <p:nvPr/>
        </p:nvSpPr>
        <p:spPr>
          <a:xfrm>
            <a:off x="449266" y="1243012"/>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latinLnBrk="1"/>
            <a:r>
              <a:rPr lang="en-US" sz="1800" dirty="0">
                <a:latin typeface="Huawei Sans" panose="020C0503030203020204" pitchFamily="34" charset="0"/>
              </a:rPr>
              <a:t>An HTTP response consists of four parts: status line, response header, empty line, and response body.</a:t>
            </a:r>
          </a:p>
        </p:txBody>
      </p:sp>
      <p:grpSp>
        <p:nvGrpSpPr>
          <p:cNvPr id="4" name="组合 3"/>
          <p:cNvGrpSpPr/>
          <p:nvPr/>
        </p:nvGrpSpPr>
        <p:grpSpPr>
          <a:xfrm>
            <a:off x="2952221" y="2505861"/>
            <a:ext cx="6842228" cy="2135252"/>
            <a:chOff x="2952221" y="2505861"/>
            <a:chExt cx="6357145" cy="2135252"/>
          </a:xfrm>
        </p:grpSpPr>
        <p:sp>
          <p:nvSpPr>
            <p:cNvPr id="35" name="矩形 34">
              <a:extLst>
                <a:ext uri="{FF2B5EF4-FFF2-40B4-BE49-F238E27FC236}">
                  <a16:creationId xmlns="" xmlns:a16="http://schemas.microsoft.com/office/drawing/2014/main" id="{ED1FF46C-3174-448F-9ADD-33C5AECA1FDF}"/>
                </a:ext>
              </a:extLst>
            </p:cNvPr>
            <p:cNvSpPr/>
            <p:nvPr/>
          </p:nvSpPr>
          <p:spPr>
            <a:xfrm>
              <a:off x="2952221" y="2505869"/>
              <a:ext cx="1065993" cy="360040"/>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Protocol version</a:t>
              </a:r>
            </a:p>
          </p:txBody>
        </p:sp>
        <p:sp>
          <p:nvSpPr>
            <p:cNvPr id="37" name="矩形 36">
              <a:extLst>
                <a:ext uri="{FF2B5EF4-FFF2-40B4-BE49-F238E27FC236}">
                  <a16:creationId xmlns="" xmlns:a16="http://schemas.microsoft.com/office/drawing/2014/main" id="{E8A2D369-73BF-4B1F-AF0A-AF36A42A352A}"/>
                </a:ext>
              </a:extLst>
            </p:cNvPr>
            <p:cNvSpPr/>
            <p:nvPr/>
          </p:nvSpPr>
          <p:spPr>
            <a:xfrm>
              <a:off x="4653209" y="2505869"/>
              <a:ext cx="1070903" cy="360040"/>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Status code</a:t>
              </a:r>
            </a:p>
          </p:txBody>
        </p:sp>
        <p:sp>
          <p:nvSpPr>
            <p:cNvPr id="38" name="矩形 37">
              <a:extLst>
                <a:ext uri="{FF2B5EF4-FFF2-40B4-BE49-F238E27FC236}">
                  <a16:creationId xmlns="" xmlns:a16="http://schemas.microsoft.com/office/drawing/2014/main" id="{FE4A73F8-F45F-4216-B6C8-7B97955278AC}"/>
                </a:ext>
              </a:extLst>
            </p:cNvPr>
            <p:cNvSpPr/>
            <p:nvPr/>
          </p:nvSpPr>
          <p:spPr>
            <a:xfrm>
              <a:off x="6368638" y="2505868"/>
              <a:ext cx="1154854" cy="360040"/>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Reason phrase</a:t>
              </a:r>
            </a:p>
          </p:txBody>
        </p:sp>
        <p:sp>
          <p:nvSpPr>
            <p:cNvPr id="39" name="矩形 38">
              <a:extLst>
                <a:ext uri="{FF2B5EF4-FFF2-40B4-BE49-F238E27FC236}">
                  <a16:creationId xmlns="" xmlns:a16="http://schemas.microsoft.com/office/drawing/2014/main" id="{3F04E949-4CCC-4846-8B15-6F183B7861C1}"/>
                </a:ext>
              </a:extLst>
            </p:cNvPr>
            <p:cNvSpPr/>
            <p:nvPr/>
          </p:nvSpPr>
          <p:spPr>
            <a:xfrm>
              <a:off x="2952221" y="4281073"/>
              <a:ext cx="5294043" cy="360040"/>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Data</a:t>
              </a:r>
            </a:p>
          </p:txBody>
        </p:sp>
        <p:sp>
          <p:nvSpPr>
            <p:cNvPr id="40" name="矩形 39">
              <a:extLst>
                <a:ext uri="{FF2B5EF4-FFF2-40B4-BE49-F238E27FC236}">
                  <a16:creationId xmlns="" xmlns:a16="http://schemas.microsoft.com/office/drawing/2014/main" id="{ED1FF46C-3174-448F-9ADD-33C5AECA1FDF}"/>
                </a:ext>
              </a:extLst>
            </p:cNvPr>
            <p:cNvSpPr/>
            <p:nvPr/>
          </p:nvSpPr>
          <p:spPr>
            <a:xfrm>
              <a:off x="4017736" y="2505869"/>
              <a:ext cx="671367" cy="360040"/>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Space</a:t>
              </a:r>
            </a:p>
          </p:txBody>
        </p:sp>
        <p:sp>
          <p:nvSpPr>
            <p:cNvPr id="41" name="矩形 40">
              <a:extLst>
                <a:ext uri="{FF2B5EF4-FFF2-40B4-BE49-F238E27FC236}">
                  <a16:creationId xmlns="" xmlns:a16="http://schemas.microsoft.com/office/drawing/2014/main" id="{ED1FF46C-3174-448F-9ADD-33C5AECA1FDF}"/>
                </a:ext>
              </a:extLst>
            </p:cNvPr>
            <p:cNvSpPr/>
            <p:nvPr/>
          </p:nvSpPr>
          <p:spPr>
            <a:xfrm>
              <a:off x="5697271" y="2505869"/>
              <a:ext cx="671367" cy="360040"/>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Space</a:t>
              </a:r>
            </a:p>
          </p:txBody>
        </p:sp>
        <p:grpSp>
          <p:nvGrpSpPr>
            <p:cNvPr id="42" name="组合 41"/>
            <p:cNvGrpSpPr/>
            <p:nvPr/>
          </p:nvGrpSpPr>
          <p:grpSpPr>
            <a:xfrm>
              <a:off x="2952221" y="3918766"/>
              <a:ext cx="1798881" cy="360040"/>
              <a:chOff x="6670863" y="4556412"/>
              <a:chExt cx="1798881" cy="360040"/>
            </a:xfrm>
            <a:solidFill>
              <a:schemeClr val="bg1"/>
            </a:solidFill>
          </p:grpSpPr>
          <p:sp>
            <p:nvSpPr>
              <p:cNvPr id="59" name="矩形 58">
                <a:extLst>
                  <a:ext uri="{FF2B5EF4-FFF2-40B4-BE49-F238E27FC236}">
                    <a16:creationId xmlns="" xmlns:a16="http://schemas.microsoft.com/office/drawing/2014/main" id="{ED1FF46C-3174-448F-9ADD-33C5AECA1FDF}"/>
                  </a:ext>
                </a:extLst>
              </p:cNvPr>
              <p:cNvSpPr/>
              <p:nvPr/>
            </p:nvSpPr>
            <p:spPr>
              <a:xfrm>
                <a:off x="6670863" y="4556412"/>
                <a:ext cx="1013997" cy="360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Carriage return</a:t>
                </a:r>
              </a:p>
            </p:txBody>
          </p:sp>
          <p:sp>
            <p:nvSpPr>
              <p:cNvPr id="60" name="矩形 59">
                <a:extLst>
                  <a:ext uri="{FF2B5EF4-FFF2-40B4-BE49-F238E27FC236}">
                    <a16:creationId xmlns="" xmlns:a16="http://schemas.microsoft.com/office/drawing/2014/main" id="{ED1FF46C-3174-448F-9ADD-33C5AECA1FDF}"/>
                  </a:ext>
                </a:extLst>
              </p:cNvPr>
              <p:cNvSpPr/>
              <p:nvPr/>
            </p:nvSpPr>
            <p:spPr>
              <a:xfrm>
                <a:off x="7684860" y="4556412"/>
                <a:ext cx="784884" cy="360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Linefeed</a:t>
                </a:r>
              </a:p>
            </p:txBody>
          </p:sp>
        </p:grpSp>
        <p:grpSp>
          <p:nvGrpSpPr>
            <p:cNvPr id="43" name="组合 42"/>
            <p:cNvGrpSpPr/>
            <p:nvPr/>
          </p:nvGrpSpPr>
          <p:grpSpPr>
            <a:xfrm>
              <a:off x="2952221" y="2852667"/>
              <a:ext cx="5294044" cy="370535"/>
              <a:chOff x="1898947" y="4916449"/>
              <a:chExt cx="5294044" cy="357297"/>
            </a:xfrm>
            <a:solidFill>
              <a:schemeClr val="bg1"/>
            </a:solidFill>
          </p:grpSpPr>
          <p:sp>
            <p:nvSpPr>
              <p:cNvPr id="56" name="矩形 55">
                <a:extLst>
                  <a:ext uri="{FF2B5EF4-FFF2-40B4-BE49-F238E27FC236}">
                    <a16:creationId xmlns="" xmlns:a16="http://schemas.microsoft.com/office/drawing/2014/main" id="{DE3F0C5F-22A9-4922-B2C2-C3EB12DD441E}"/>
                  </a:ext>
                </a:extLst>
              </p:cNvPr>
              <p:cNvSpPr/>
              <p:nvPr/>
            </p:nvSpPr>
            <p:spPr>
              <a:xfrm>
                <a:off x="1898947" y="4916449"/>
                <a:ext cx="3516164" cy="357295"/>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fontAlgn="ctr"/>
                <a:r>
                  <a:rPr lang="en-US" sz="1200" dirty="0">
                    <a:solidFill>
                      <a:schemeClr val="tx1"/>
                    </a:solidFill>
                    <a:latin typeface="Huawei Sans" panose="020C0503030203020204" pitchFamily="34" charset="0"/>
                  </a:rPr>
                  <a:t>Header field name:Value</a:t>
                </a:r>
              </a:p>
            </p:txBody>
          </p:sp>
          <p:sp>
            <p:nvSpPr>
              <p:cNvPr id="57" name="矩形 56">
                <a:extLst>
                  <a:ext uri="{FF2B5EF4-FFF2-40B4-BE49-F238E27FC236}">
                    <a16:creationId xmlns="" xmlns:a16="http://schemas.microsoft.com/office/drawing/2014/main" id="{ED1FF46C-3174-448F-9ADD-33C5AECA1FDF}"/>
                  </a:ext>
                </a:extLst>
              </p:cNvPr>
              <p:cNvSpPr/>
              <p:nvPr/>
            </p:nvSpPr>
            <p:spPr>
              <a:xfrm>
                <a:off x="5404224" y="4916449"/>
                <a:ext cx="1010101" cy="357297"/>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Carriage return</a:t>
                </a:r>
              </a:p>
            </p:txBody>
          </p:sp>
          <p:sp>
            <p:nvSpPr>
              <p:cNvPr id="58" name="矩形 57">
                <a:extLst>
                  <a:ext uri="{FF2B5EF4-FFF2-40B4-BE49-F238E27FC236}">
                    <a16:creationId xmlns="" xmlns:a16="http://schemas.microsoft.com/office/drawing/2014/main" id="{ED1FF46C-3174-448F-9ADD-33C5AECA1FDF}"/>
                  </a:ext>
                </a:extLst>
              </p:cNvPr>
              <p:cNvSpPr/>
              <p:nvPr/>
            </p:nvSpPr>
            <p:spPr>
              <a:xfrm>
                <a:off x="6408107" y="4916449"/>
                <a:ext cx="784884" cy="357297"/>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Linefeed</a:t>
                </a:r>
              </a:p>
            </p:txBody>
          </p:sp>
        </p:grpSp>
        <p:sp>
          <p:nvSpPr>
            <p:cNvPr id="44" name="矩形 43">
              <a:extLst>
                <a:ext uri="{FF2B5EF4-FFF2-40B4-BE49-F238E27FC236}">
                  <a16:creationId xmlns="" xmlns:a16="http://schemas.microsoft.com/office/drawing/2014/main" id="{DE3F0C5F-22A9-4922-B2C2-C3EB12DD441E}"/>
                </a:ext>
              </a:extLst>
            </p:cNvPr>
            <p:cNvSpPr/>
            <p:nvPr/>
          </p:nvSpPr>
          <p:spPr>
            <a:xfrm>
              <a:off x="2952221" y="3219311"/>
              <a:ext cx="5294043" cy="357295"/>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a:t>
              </a:r>
            </a:p>
          </p:txBody>
        </p:sp>
        <p:grpSp>
          <p:nvGrpSpPr>
            <p:cNvPr id="45" name="组合 44"/>
            <p:cNvGrpSpPr/>
            <p:nvPr/>
          </p:nvGrpSpPr>
          <p:grpSpPr>
            <a:xfrm>
              <a:off x="2952222" y="3568466"/>
              <a:ext cx="5294042" cy="356738"/>
              <a:chOff x="1894037" y="4912559"/>
              <a:chExt cx="5294042" cy="350301"/>
            </a:xfrm>
            <a:solidFill>
              <a:schemeClr val="bg1"/>
            </a:solidFill>
          </p:grpSpPr>
          <p:sp>
            <p:nvSpPr>
              <p:cNvPr id="53" name="矩形 52">
                <a:extLst>
                  <a:ext uri="{FF2B5EF4-FFF2-40B4-BE49-F238E27FC236}">
                    <a16:creationId xmlns="" xmlns:a16="http://schemas.microsoft.com/office/drawing/2014/main" id="{DE3F0C5F-22A9-4922-B2C2-C3EB12DD441E}"/>
                  </a:ext>
                </a:extLst>
              </p:cNvPr>
              <p:cNvSpPr/>
              <p:nvPr/>
            </p:nvSpPr>
            <p:spPr>
              <a:xfrm>
                <a:off x="1894037" y="4916451"/>
                <a:ext cx="3521074" cy="343134"/>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fontAlgn="ctr"/>
                <a:r>
                  <a:rPr lang="en-US" sz="1200" dirty="0">
                    <a:solidFill>
                      <a:schemeClr val="tx1"/>
                    </a:solidFill>
                    <a:latin typeface="Huawei Sans" panose="020C0503030203020204" pitchFamily="34" charset="0"/>
                  </a:rPr>
                  <a:t>Header field name:Value</a:t>
                </a:r>
              </a:p>
            </p:txBody>
          </p:sp>
          <p:sp>
            <p:nvSpPr>
              <p:cNvPr id="54" name="矩形 53">
                <a:extLst>
                  <a:ext uri="{FF2B5EF4-FFF2-40B4-BE49-F238E27FC236}">
                    <a16:creationId xmlns="" xmlns:a16="http://schemas.microsoft.com/office/drawing/2014/main" id="{ED1FF46C-3174-448F-9ADD-33C5AECA1FDF}"/>
                  </a:ext>
                </a:extLst>
              </p:cNvPr>
              <p:cNvSpPr/>
              <p:nvPr/>
            </p:nvSpPr>
            <p:spPr>
              <a:xfrm>
                <a:off x="5404224" y="4912559"/>
                <a:ext cx="1010101" cy="350301"/>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Carriage return</a:t>
                </a:r>
              </a:p>
            </p:txBody>
          </p:sp>
          <p:sp>
            <p:nvSpPr>
              <p:cNvPr id="55" name="矩形 54">
                <a:extLst>
                  <a:ext uri="{FF2B5EF4-FFF2-40B4-BE49-F238E27FC236}">
                    <a16:creationId xmlns="" xmlns:a16="http://schemas.microsoft.com/office/drawing/2014/main" id="{ED1FF46C-3174-448F-9ADD-33C5AECA1FDF}"/>
                  </a:ext>
                </a:extLst>
              </p:cNvPr>
              <p:cNvSpPr/>
              <p:nvPr/>
            </p:nvSpPr>
            <p:spPr>
              <a:xfrm>
                <a:off x="6408107" y="4912559"/>
                <a:ext cx="779972" cy="350301"/>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Linefeed</a:t>
                </a:r>
              </a:p>
            </p:txBody>
          </p:sp>
        </p:grpSp>
        <p:grpSp>
          <p:nvGrpSpPr>
            <p:cNvPr id="46" name="组合 45"/>
            <p:cNvGrpSpPr/>
            <p:nvPr/>
          </p:nvGrpSpPr>
          <p:grpSpPr>
            <a:xfrm>
              <a:off x="7523492" y="2505861"/>
              <a:ext cx="1785874" cy="346895"/>
              <a:chOff x="6455702" y="4556412"/>
              <a:chExt cx="1785874" cy="357709"/>
            </a:xfrm>
            <a:solidFill>
              <a:schemeClr val="bg1"/>
            </a:solidFill>
          </p:grpSpPr>
          <p:sp>
            <p:nvSpPr>
              <p:cNvPr id="51" name="矩形 50">
                <a:extLst>
                  <a:ext uri="{FF2B5EF4-FFF2-40B4-BE49-F238E27FC236}">
                    <a16:creationId xmlns="" xmlns:a16="http://schemas.microsoft.com/office/drawing/2014/main" id="{ED1FF46C-3174-448F-9ADD-33C5AECA1FDF}"/>
                  </a:ext>
                </a:extLst>
              </p:cNvPr>
              <p:cNvSpPr/>
              <p:nvPr/>
            </p:nvSpPr>
            <p:spPr>
              <a:xfrm>
                <a:off x="6455702" y="4556412"/>
                <a:ext cx="1000990" cy="357611"/>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Carriage return</a:t>
                </a:r>
              </a:p>
            </p:txBody>
          </p:sp>
          <p:sp>
            <p:nvSpPr>
              <p:cNvPr id="52" name="矩形 51">
                <a:extLst>
                  <a:ext uri="{FF2B5EF4-FFF2-40B4-BE49-F238E27FC236}">
                    <a16:creationId xmlns="" xmlns:a16="http://schemas.microsoft.com/office/drawing/2014/main" id="{ED1FF46C-3174-448F-9ADD-33C5AECA1FDF}"/>
                  </a:ext>
                </a:extLst>
              </p:cNvPr>
              <p:cNvSpPr/>
              <p:nvPr/>
            </p:nvSpPr>
            <p:spPr>
              <a:xfrm>
                <a:off x="7456692" y="4556412"/>
                <a:ext cx="784884" cy="357709"/>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Linefeed</a:t>
                </a:r>
              </a:p>
            </p:txBody>
          </p:sp>
        </p:grpSp>
      </p:grpSp>
      <p:sp>
        <p:nvSpPr>
          <p:cNvPr id="33" name="AutoShape 35"/>
          <p:cNvSpPr>
            <a:spLocks/>
          </p:cNvSpPr>
          <p:nvPr/>
        </p:nvSpPr>
        <p:spPr bwMode="auto">
          <a:xfrm>
            <a:off x="2717037" y="3045685"/>
            <a:ext cx="208344" cy="838687"/>
          </a:xfrm>
          <a:prstGeom prst="leftBrace">
            <a:avLst>
              <a:gd name="adj1" fmla="val 112010"/>
              <a:gd name="adj2" fmla="val 50000"/>
            </a:avLst>
          </a:prstGeom>
          <a:noFill/>
          <a:ln w="19050">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lIns="36000" tIns="36000" rIns="36000" bIns="36000" anchor="ctr" anchorCtr="0"/>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900" dirty="0">
              <a:latin typeface="Huawei Sans" panose="020C0503030203020204" pitchFamily="34" charset="0"/>
              <a:ea typeface="+mn-ea"/>
            </a:endParaRPr>
          </a:p>
        </p:txBody>
      </p:sp>
      <p:sp>
        <p:nvSpPr>
          <p:cNvPr id="34" name="AutoShape 35"/>
          <p:cNvSpPr>
            <a:spLocks/>
          </p:cNvSpPr>
          <p:nvPr/>
        </p:nvSpPr>
        <p:spPr bwMode="auto">
          <a:xfrm>
            <a:off x="2711330" y="4359175"/>
            <a:ext cx="219757" cy="260961"/>
          </a:xfrm>
          <a:prstGeom prst="leftBrace">
            <a:avLst>
              <a:gd name="adj1" fmla="val 112010"/>
              <a:gd name="adj2" fmla="val 50000"/>
            </a:avLst>
          </a:prstGeom>
          <a:noFill/>
          <a:ln w="19050">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lIns="36000" tIns="36000" rIns="36000" bIns="36000" anchor="ctr" anchorCtr="0"/>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900" dirty="0">
              <a:latin typeface="Huawei Sans" panose="020C0503030203020204" pitchFamily="34" charset="0"/>
              <a:ea typeface="+mn-ea"/>
            </a:endParaRPr>
          </a:p>
        </p:txBody>
      </p:sp>
      <p:sp>
        <p:nvSpPr>
          <p:cNvPr id="61" name="AutoShape 35"/>
          <p:cNvSpPr>
            <a:spLocks/>
          </p:cNvSpPr>
          <p:nvPr/>
        </p:nvSpPr>
        <p:spPr bwMode="auto">
          <a:xfrm>
            <a:off x="2701522" y="3992093"/>
            <a:ext cx="219757" cy="260961"/>
          </a:xfrm>
          <a:prstGeom prst="leftBrace">
            <a:avLst>
              <a:gd name="adj1" fmla="val 112010"/>
              <a:gd name="adj2" fmla="val 50000"/>
            </a:avLst>
          </a:prstGeom>
          <a:noFill/>
          <a:ln w="19050">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lIns="36000" tIns="36000" rIns="36000" bIns="36000" anchor="ctr" anchorCtr="0"/>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900" dirty="0">
              <a:latin typeface="Huawei Sans" panose="020C0503030203020204" pitchFamily="34" charset="0"/>
              <a:ea typeface="+mn-ea"/>
            </a:endParaRPr>
          </a:p>
        </p:txBody>
      </p:sp>
      <p:sp>
        <p:nvSpPr>
          <p:cNvPr id="63" name="AutoShape 35"/>
          <p:cNvSpPr>
            <a:spLocks/>
          </p:cNvSpPr>
          <p:nvPr/>
        </p:nvSpPr>
        <p:spPr bwMode="auto">
          <a:xfrm>
            <a:off x="2711330" y="2570729"/>
            <a:ext cx="219757" cy="260961"/>
          </a:xfrm>
          <a:prstGeom prst="leftBrace">
            <a:avLst>
              <a:gd name="adj1" fmla="val 112010"/>
              <a:gd name="adj2" fmla="val 50000"/>
            </a:avLst>
          </a:prstGeom>
          <a:noFill/>
          <a:ln w="19050">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lIns="36000" tIns="36000" rIns="36000" bIns="36000" anchor="ctr" anchorCtr="0"/>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900" dirty="0">
              <a:latin typeface="Huawei Sans" panose="020C0503030203020204" pitchFamily="34" charset="0"/>
              <a:ea typeface="+mn-ea"/>
            </a:endParaRPr>
          </a:p>
        </p:txBody>
      </p:sp>
      <p:grpSp>
        <p:nvGrpSpPr>
          <p:cNvPr id="47" name="组合 46"/>
          <p:cNvGrpSpPr/>
          <p:nvPr/>
        </p:nvGrpSpPr>
        <p:grpSpPr>
          <a:xfrm>
            <a:off x="1417033" y="2575293"/>
            <a:ext cx="1192131" cy="2048175"/>
            <a:chOff x="1051717" y="1630328"/>
            <a:chExt cx="1192131" cy="2048175"/>
          </a:xfrm>
        </p:grpSpPr>
        <p:sp>
          <p:nvSpPr>
            <p:cNvPr id="48" name="文本框 47"/>
            <p:cNvSpPr txBox="1"/>
            <p:nvPr/>
          </p:nvSpPr>
          <p:spPr>
            <a:xfrm>
              <a:off x="1053909" y="2306416"/>
              <a:ext cx="1175301" cy="442035"/>
            </a:xfrm>
            <a:prstGeom prst="rect">
              <a:avLst/>
            </a:prstGeom>
            <a:solidFill>
              <a:srgbClr val="00B0F0"/>
            </a:solidFill>
          </p:spPr>
          <p:txBody>
            <a:bodyPr wrap="square" lIns="36000" tIns="36000" rIns="36000" bIns="36000" rtlCol="0" anchor="ctr" anchorCtr="0">
              <a:spAutoFit/>
            </a:bodyPr>
            <a:lstStyle/>
            <a:p>
              <a:pPr algn="ctr" fontAlgn="ctr"/>
              <a:r>
                <a:rPr lang="en-US" sz="1200" b="1" dirty="0">
                  <a:solidFill>
                    <a:schemeClr val="bg1"/>
                  </a:solidFill>
                  <a:latin typeface="Huawei Sans" panose="020C0503030203020204" pitchFamily="34" charset="0"/>
                </a:rPr>
                <a:t>Response header</a:t>
              </a:r>
            </a:p>
          </p:txBody>
        </p:sp>
        <p:sp>
          <p:nvSpPr>
            <p:cNvPr id="49" name="文本框 48"/>
            <p:cNvSpPr txBox="1"/>
            <p:nvPr/>
          </p:nvSpPr>
          <p:spPr>
            <a:xfrm>
              <a:off x="1051717" y="3421134"/>
              <a:ext cx="1192131" cy="257369"/>
            </a:xfrm>
            <a:prstGeom prst="rect">
              <a:avLst/>
            </a:prstGeom>
            <a:solidFill>
              <a:srgbClr val="00B0F0"/>
            </a:solidFill>
          </p:spPr>
          <p:txBody>
            <a:bodyPr wrap="square" lIns="36000" tIns="36000" rIns="36000" bIns="36000" rtlCol="0" anchor="ctr" anchorCtr="0">
              <a:spAutoFit/>
            </a:bodyPr>
            <a:lstStyle/>
            <a:p>
              <a:pPr algn="ctr" fontAlgn="ctr"/>
              <a:r>
                <a:rPr lang="en-US" sz="1200" b="1" dirty="0">
                  <a:solidFill>
                    <a:schemeClr val="bg1"/>
                  </a:solidFill>
                  <a:latin typeface="Huawei Sans" panose="020C0503030203020204" pitchFamily="34" charset="0"/>
                </a:rPr>
                <a:t>Response body</a:t>
              </a:r>
            </a:p>
          </p:txBody>
        </p:sp>
        <p:sp>
          <p:nvSpPr>
            <p:cNvPr id="50" name="文本框 49"/>
            <p:cNvSpPr txBox="1"/>
            <p:nvPr/>
          </p:nvSpPr>
          <p:spPr>
            <a:xfrm>
              <a:off x="1053203" y="1630328"/>
              <a:ext cx="1176007" cy="257369"/>
            </a:xfrm>
            <a:prstGeom prst="rect">
              <a:avLst/>
            </a:prstGeom>
            <a:solidFill>
              <a:srgbClr val="00B0F0"/>
            </a:solidFill>
          </p:spPr>
          <p:txBody>
            <a:bodyPr wrap="square" lIns="36000" tIns="36000" rIns="36000" bIns="36000" rtlCol="0" anchor="ctr" anchorCtr="0">
              <a:spAutoFit/>
            </a:bodyPr>
            <a:lstStyle/>
            <a:p>
              <a:pPr algn="ctr" fontAlgn="ctr"/>
              <a:r>
                <a:rPr lang="en-US" sz="1200" b="1" dirty="0">
                  <a:solidFill>
                    <a:schemeClr val="bg1"/>
                  </a:solidFill>
                  <a:latin typeface="Huawei Sans" panose="020C0503030203020204" pitchFamily="34" charset="0"/>
                </a:rPr>
                <a:t>Status line</a:t>
              </a:r>
            </a:p>
          </p:txBody>
        </p:sp>
        <p:sp>
          <p:nvSpPr>
            <p:cNvPr id="64" name="文本框 63"/>
            <p:cNvSpPr txBox="1"/>
            <p:nvPr/>
          </p:nvSpPr>
          <p:spPr>
            <a:xfrm>
              <a:off x="1053203" y="3045245"/>
              <a:ext cx="1176007" cy="257369"/>
            </a:xfrm>
            <a:prstGeom prst="rect">
              <a:avLst/>
            </a:prstGeom>
            <a:solidFill>
              <a:srgbClr val="00B0F0"/>
            </a:solidFill>
          </p:spPr>
          <p:txBody>
            <a:bodyPr wrap="square" lIns="36000" tIns="36000" rIns="36000" bIns="36000" rtlCol="0" anchor="ctr" anchorCtr="0">
              <a:spAutoFit/>
            </a:bodyPr>
            <a:lstStyle/>
            <a:p>
              <a:pPr algn="ctr" fontAlgn="ctr"/>
              <a:r>
                <a:rPr lang="en-US" sz="1200" b="1" dirty="0">
                  <a:solidFill>
                    <a:schemeClr val="bg1"/>
                  </a:solidFill>
                  <a:latin typeface="Huawei Sans" panose="020C0503030203020204" pitchFamily="34" charset="0"/>
                </a:rPr>
                <a:t>Empty line</a:t>
              </a:r>
            </a:p>
          </p:txBody>
        </p:sp>
      </p:grpSp>
    </p:spTree>
    <p:extLst>
      <p:ext uri="{BB962C8B-B14F-4D97-AF65-F5344CB8AC3E}">
        <p14:creationId xmlns:p14="http://schemas.microsoft.com/office/powerpoint/2010/main" val="254618174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Server Response Message — Status Line</a:t>
            </a:r>
            <a:endParaRPr lang="en-US" dirty="0"/>
          </a:p>
        </p:txBody>
      </p:sp>
      <p:sp>
        <p:nvSpPr>
          <p:cNvPr id="3" name="内容占位符 2"/>
          <p:cNvSpPr txBox="1">
            <a:spLocks/>
          </p:cNvSpPr>
          <p:nvPr/>
        </p:nvSpPr>
        <p:spPr>
          <a:xfrm>
            <a:off x="448220" y="1234010"/>
            <a:ext cx="11276184" cy="2592279"/>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a:latin typeface="Huawei Sans" panose="020C0503030203020204" pitchFamily="34" charset="0"/>
              </a:rPr>
              <a:t>The first line of the response message is the status line, which consists of the protocol version, status code, and reason phrase, separated by a space character.</a:t>
            </a:r>
          </a:p>
          <a:p>
            <a:pPr marL="590550" lvl="1" indent="-276225" fontAlgn="ctr"/>
            <a:r>
              <a:rPr lang="en-US" sz="1400" dirty="0">
                <a:latin typeface="Huawei Sans" panose="020C0503030203020204" pitchFamily="34" charset="0"/>
              </a:rPr>
              <a:t>Protocol version: The protocol version allows the sender to </a:t>
            </a:r>
            <a:r>
              <a:rPr lang="en-US" altLang="zh-CN" sz="1400" dirty="0">
                <a:latin typeface="Huawei Sans" panose="020C0503030203020204" pitchFamily="34" charset="0"/>
              </a:rPr>
              <a:t>indicate the format of a message and its capacity for understanding further HTTP communication.</a:t>
            </a:r>
          </a:p>
          <a:p>
            <a:pPr marL="590550" lvl="1" indent="-276225" fontAlgn="ctr"/>
            <a:r>
              <a:rPr lang="en-US" sz="1400" dirty="0">
                <a:latin typeface="Huawei Sans" panose="020C0503030203020204" pitchFamily="34" charset="0"/>
              </a:rPr>
              <a:t>Status code: a three-digit result code, which is used to return the operation result to the client.</a:t>
            </a:r>
          </a:p>
          <a:p>
            <a:pPr marL="590550" lvl="1" indent="-276225" fontAlgn="ctr"/>
            <a:r>
              <a:rPr lang="en-US" sz="1400" dirty="0">
                <a:latin typeface="Huawei Sans" panose="020C0503030203020204" pitchFamily="34" charset="0"/>
              </a:rPr>
              <a:t>Reason phrase: a short text description of the status code, which facilitates understanding.</a:t>
            </a:r>
          </a:p>
        </p:txBody>
      </p:sp>
      <p:sp>
        <p:nvSpPr>
          <p:cNvPr id="31" name="五边形 30"/>
          <p:cNvSpPr/>
          <p:nvPr/>
        </p:nvSpPr>
        <p:spPr bwMode="auto">
          <a:xfrm>
            <a:off x="8015050" y="126000"/>
            <a:ext cx="1055909" cy="243962"/>
          </a:xfrm>
          <a:prstGeom prst="homePlate">
            <a:avLst/>
          </a:prstGeom>
          <a:solidFill>
            <a:srgbClr val="00B0F0"/>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Status line</a:t>
            </a:r>
          </a:p>
        </p:txBody>
      </p:sp>
      <p:sp>
        <p:nvSpPr>
          <p:cNvPr id="32" name="燕尾形 31"/>
          <p:cNvSpPr/>
          <p:nvPr/>
        </p:nvSpPr>
        <p:spPr bwMode="auto">
          <a:xfrm>
            <a:off x="8980601" y="126000"/>
            <a:ext cx="1640135" cy="24396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Response header</a:t>
            </a:r>
          </a:p>
        </p:txBody>
      </p:sp>
      <p:sp>
        <p:nvSpPr>
          <p:cNvPr id="33" name="燕尾形 32"/>
          <p:cNvSpPr/>
          <p:nvPr/>
        </p:nvSpPr>
        <p:spPr bwMode="auto">
          <a:xfrm>
            <a:off x="10530379" y="126000"/>
            <a:ext cx="1494739" cy="24396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Response body</a:t>
            </a:r>
          </a:p>
        </p:txBody>
      </p:sp>
      <p:grpSp>
        <p:nvGrpSpPr>
          <p:cNvPr id="34" name="组合 33"/>
          <p:cNvGrpSpPr/>
          <p:nvPr/>
        </p:nvGrpSpPr>
        <p:grpSpPr>
          <a:xfrm>
            <a:off x="1019009" y="4103530"/>
            <a:ext cx="7370847" cy="2135252"/>
            <a:chOff x="2952220" y="2505861"/>
            <a:chExt cx="6357146" cy="2135252"/>
          </a:xfrm>
        </p:grpSpPr>
        <p:sp>
          <p:nvSpPr>
            <p:cNvPr id="36" name="矩形 35">
              <a:extLst>
                <a:ext uri="{FF2B5EF4-FFF2-40B4-BE49-F238E27FC236}">
                  <a16:creationId xmlns="" xmlns:a16="http://schemas.microsoft.com/office/drawing/2014/main" id="{ED1FF46C-3174-448F-9ADD-33C5AECA1FDF}"/>
                </a:ext>
              </a:extLst>
            </p:cNvPr>
            <p:cNvSpPr/>
            <p:nvPr/>
          </p:nvSpPr>
          <p:spPr>
            <a:xfrm>
              <a:off x="2952221" y="2505861"/>
              <a:ext cx="1065993" cy="360040"/>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b="1" dirty="0">
                  <a:solidFill>
                    <a:schemeClr val="bg1"/>
                  </a:solidFill>
                  <a:latin typeface="Huawei Sans" panose="020C0503030203020204" pitchFamily="34" charset="0"/>
                </a:rPr>
                <a:t>Protocol version</a:t>
              </a:r>
            </a:p>
          </p:txBody>
        </p:sp>
        <p:sp>
          <p:nvSpPr>
            <p:cNvPr id="61" name="矩形 60">
              <a:extLst>
                <a:ext uri="{FF2B5EF4-FFF2-40B4-BE49-F238E27FC236}">
                  <a16:creationId xmlns="" xmlns:a16="http://schemas.microsoft.com/office/drawing/2014/main" id="{E8A2D369-73BF-4B1F-AF0A-AF36A42A352A}"/>
                </a:ext>
              </a:extLst>
            </p:cNvPr>
            <p:cNvSpPr/>
            <p:nvPr/>
          </p:nvSpPr>
          <p:spPr>
            <a:xfrm>
              <a:off x="4653209" y="2505861"/>
              <a:ext cx="1070903" cy="360040"/>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b="1" dirty="0">
                  <a:solidFill>
                    <a:schemeClr val="bg1"/>
                  </a:solidFill>
                  <a:latin typeface="Huawei Sans" panose="020C0503030203020204" pitchFamily="34" charset="0"/>
                </a:rPr>
                <a:t>Status code</a:t>
              </a:r>
            </a:p>
          </p:txBody>
        </p:sp>
        <p:sp>
          <p:nvSpPr>
            <p:cNvPr id="62" name="矩形 61">
              <a:extLst>
                <a:ext uri="{FF2B5EF4-FFF2-40B4-BE49-F238E27FC236}">
                  <a16:creationId xmlns="" xmlns:a16="http://schemas.microsoft.com/office/drawing/2014/main" id="{FE4A73F8-F45F-4216-B6C8-7B97955278AC}"/>
                </a:ext>
              </a:extLst>
            </p:cNvPr>
            <p:cNvSpPr/>
            <p:nvPr/>
          </p:nvSpPr>
          <p:spPr>
            <a:xfrm>
              <a:off x="6368638" y="2505861"/>
              <a:ext cx="1210993" cy="360040"/>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b="1" dirty="0">
                  <a:solidFill>
                    <a:schemeClr val="bg1"/>
                  </a:solidFill>
                  <a:latin typeface="Huawei Sans" panose="020C0503030203020204" pitchFamily="34" charset="0"/>
                </a:rPr>
                <a:t>Reason phrase</a:t>
              </a:r>
            </a:p>
          </p:txBody>
        </p:sp>
        <p:sp>
          <p:nvSpPr>
            <p:cNvPr id="63" name="矩形 62">
              <a:extLst>
                <a:ext uri="{FF2B5EF4-FFF2-40B4-BE49-F238E27FC236}">
                  <a16:creationId xmlns="" xmlns:a16="http://schemas.microsoft.com/office/drawing/2014/main" id="{3F04E949-4CCC-4846-8B15-6F183B7861C1}"/>
                </a:ext>
              </a:extLst>
            </p:cNvPr>
            <p:cNvSpPr/>
            <p:nvPr/>
          </p:nvSpPr>
          <p:spPr>
            <a:xfrm>
              <a:off x="2952221" y="4281073"/>
              <a:ext cx="5191390" cy="360040"/>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Data</a:t>
              </a:r>
            </a:p>
          </p:txBody>
        </p:sp>
        <p:sp>
          <p:nvSpPr>
            <p:cNvPr id="64" name="矩形 63">
              <a:extLst>
                <a:ext uri="{FF2B5EF4-FFF2-40B4-BE49-F238E27FC236}">
                  <a16:creationId xmlns="" xmlns:a16="http://schemas.microsoft.com/office/drawing/2014/main" id="{ED1FF46C-3174-448F-9ADD-33C5AECA1FDF}"/>
                </a:ext>
              </a:extLst>
            </p:cNvPr>
            <p:cNvSpPr/>
            <p:nvPr/>
          </p:nvSpPr>
          <p:spPr>
            <a:xfrm>
              <a:off x="4017736" y="2505861"/>
              <a:ext cx="671367" cy="360040"/>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b="1" dirty="0">
                  <a:solidFill>
                    <a:schemeClr val="bg1"/>
                  </a:solidFill>
                  <a:latin typeface="Huawei Sans" panose="020C0503030203020204" pitchFamily="34" charset="0"/>
                </a:rPr>
                <a:t>Space</a:t>
              </a:r>
            </a:p>
          </p:txBody>
        </p:sp>
        <p:sp>
          <p:nvSpPr>
            <p:cNvPr id="65" name="矩形 64">
              <a:extLst>
                <a:ext uri="{FF2B5EF4-FFF2-40B4-BE49-F238E27FC236}">
                  <a16:creationId xmlns="" xmlns:a16="http://schemas.microsoft.com/office/drawing/2014/main" id="{ED1FF46C-3174-448F-9ADD-33C5AECA1FDF}"/>
                </a:ext>
              </a:extLst>
            </p:cNvPr>
            <p:cNvSpPr/>
            <p:nvPr/>
          </p:nvSpPr>
          <p:spPr>
            <a:xfrm>
              <a:off x="5697271" y="2505861"/>
              <a:ext cx="671367" cy="360040"/>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b="1" dirty="0">
                  <a:solidFill>
                    <a:schemeClr val="bg1"/>
                  </a:solidFill>
                  <a:latin typeface="Huawei Sans" panose="020C0503030203020204" pitchFamily="34" charset="0"/>
                </a:rPr>
                <a:t>Space</a:t>
              </a:r>
            </a:p>
          </p:txBody>
        </p:sp>
        <p:grpSp>
          <p:nvGrpSpPr>
            <p:cNvPr id="66" name="组合 65"/>
            <p:cNvGrpSpPr/>
            <p:nvPr/>
          </p:nvGrpSpPr>
          <p:grpSpPr>
            <a:xfrm>
              <a:off x="2952221" y="3918766"/>
              <a:ext cx="1700988" cy="360040"/>
              <a:chOff x="6670863" y="4556412"/>
              <a:chExt cx="1700988" cy="360040"/>
            </a:xfrm>
            <a:solidFill>
              <a:schemeClr val="bg1"/>
            </a:solidFill>
          </p:grpSpPr>
          <p:sp>
            <p:nvSpPr>
              <p:cNvPr id="79" name="矩形 78">
                <a:extLst>
                  <a:ext uri="{FF2B5EF4-FFF2-40B4-BE49-F238E27FC236}">
                    <a16:creationId xmlns="" xmlns:a16="http://schemas.microsoft.com/office/drawing/2014/main" id="{ED1FF46C-3174-448F-9ADD-33C5AECA1FDF}"/>
                  </a:ext>
                </a:extLst>
              </p:cNvPr>
              <p:cNvSpPr/>
              <p:nvPr/>
            </p:nvSpPr>
            <p:spPr>
              <a:xfrm>
                <a:off x="6670863" y="4556412"/>
                <a:ext cx="924090" cy="360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Carriage return</a:t>
                </a:r>
              </a:p>
            </p:txBody>
          </p:sp>
          <p:sp>
            <p:nvSpPr>
              <p:cNvPr id="80" name="矩形 79">
                <a:extLst>
                  <a:ext uri="{FF2B5EF4-FFF2-40B4-BE49-F238E27FC236}">
                    <a16:creationId xmlns="" xmlns:a16="http://schemas.microsoft.com/office/drawing/2014/main" id="{ED1FF46C-3174-448F-9ADD-33C5AECA1FDF}"/>
                  </a:ext>
                </a:extLst>
              </p:cNvPr>
              <p:cNvSpPr/>
              <p:nvPr/>
            </p:nvSpPr>
            <p:spPr>
              <a:xfrm>
                <a:off x="7586967" y="4556412"/>
                <a:ext cx="784884" cy="360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Linefeed</a:t>
                </a:r>
              </a:p>
            </p:txBody>
          </p:sp>
        </p:grpSp>
        <p:grpSp>
          <p:nvGrpSpPr>
            <p:cNvPr id="67" name="组合 66"/>
            <p:cNvGrpSpPr/>
            <p:nvPr/>
          </p:nvGrpSpPr>
          <p:grpSpPr>
            <a:xfrm>
              <a:off x="2952221" y="2852667"/>
              <a:ext cx="5191391" cy="370535"/>
              <a:chOff x="1898947" y="4916449"/>
              <a:chExt cx="5191391" cy="357297"/>
            </a:xfrm>
            <a:solidFill>
              <a:schemeClr val="bg1"/>
            </a:solidFill>
          </p:grpSpPr>
          <p:sp>
            <p:nvSpPr>
              <p:cNvPr id="76" name="矩形 75">
                <a:extLst>
                  <a:ext uri="{FF2B5EF4-FFF2-40B4-BE49-F238E27FC236}">
                    <a16:creationId xmlns="" xmlns:a16="http://schemas.microsoft.com/office/drawing/2014/main" id="{DE3F0C5F-22A9-4922-B2C2-C3EB12DD441E}"/>
                  </a:ext>
                </a:extLst>
              </p:cNvPr>
              <p:cNvSpPr/>
              <p:nvPr/>
            </p:nvSpPr>
            <p:spPr>
              <a:xfrm>
                <a:off x="1898947" y="4916449"/>
                <a:ext cx="3516164" cy="357295"/>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fontAlgn="ctr"/>
                <a:r>
                  <a:rPr lang="en-US" sz="1200" dirty="0">
                    <a:solidFill>
                      <a:schemeClr val="tx1"/>
                    </a:solidFill>
                    <a:latin typeface="Huawei Sans" panose="020C0503030203020204" pitchFamily="34" charset="0"/>
                  </a:rPr>
                  <a:t>Header field name:Value</a:t>
                </a:r>
              </a:p>
            </p:txBody>
          </p:sp>
          <p:sp>
            <p:nvSpPr>
              <p:cNvPr id="77" name="矩形 76">
                <a:extLst>
                  <a:ext uri="{FF2B5EF4-FFF2-40B4-BE49-F238E27FC236}">
                    <a16:creationId xmlns="" xmlns:a16="http://schemas.microsoft.com/office/drawing/2014/main" id="{ED1FF46C-3174-448F-9ADD-33C5AECA1FDF}"/>
                  </a:ext>
                </a:extLst>
              </p:cNvPr>
              <p:cNvSpPr/>
              <p:nvPr/>
            </p:nvSpPr>
            <p:spPr>
              <a:xfrm>
                <a:off x="5404224" y="4916449"/>
                <a:ext cx="911481" cy="357297"/>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Carriage return</a:t>
                </a:r>
              </a:p>
            </p:txBody>
          </p:sp>
          <p:sp>
            <p:nvSpPr>
              <p:cNvPr id="78" name="矩形 77">
                <a:extLst>
                  <a:ext uri="{FF2B5EF4-FFF2-40B4-BE49-F238E27FC236}">
                    <a16:creationId xmlns="" xmlns:a16="http://schemas.microsoft.com/office/drawing/2014/main" id="{ED1FF46C-3174-448F-9ADD-33C5AECA1FDF}"/>
                  </a:ext>
                </a:extLst>
              </p:cNvPr>
              <p:cNvSpPr/>
              <p:nvPr/>
            </p:nvSpPr>
            <p:spPr>
              <a:xfrm>
                <a:off x="6305454" y="4916449"/>
                <a:ext cx="784884" cy="357297"/>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Linefeed</a:t>
                </a:r>
              </a:p>
            </p:txBody>
          </p:sp>
        </p:grpSp>
        <p:sp>
          <p:nvSpPr>
            <p:cNvPr id="68" name="矩形 67">
              <a:extLst>
                <a:ext uri="{FF2B5EF4-FFF2-40B4-BE49-F238E27FC236}">
                  <a16:creationId xmlns="" xmlns:a16="http://schemas.microsoft.com/office/drawing/2014/main" id="{DE3F0C5F-22A9-4922-B2C2-C3EB12DD441E}"/>
                </a:ext>
              </a:extLst>
            </p:cNvPr>
            <p:cNvSpPr/>
            <p:nvPr/>
          </p:nvSpPr>
          <p:spPr>
            <a:xfrm>
              <a:off x="2952220" y="3219311"/>
              <a:ext cx="5191390" cy="357295"/>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a:t>
              </a:r>
            </a:p>
          </p:txBody>
        </p:sp>
        <p:grpSp>
          <p:nvGrpSpPr>
            <p:cNvPr id="69" name="组合 68"/>
            <p:cNvGrpSpPr/>
            <p:nvPr/>
          </p:nvGrpSpPr>
          <p:grpSpPr>
            <a:xfrm>
              <a:off x="2952222" y="3568466"/>
              <a:ext cx="5191389" cy="356738"/>
              <a:chOff x="1894037" y="4912559"/>
              <a:chExt cx="5191389" cy="350301"/>
            </a:xfrm>
            <a:solidFill>
              <a:schemeClr val="bg1"/>
            </a:solidFill>
          </p:grpSpPr>
          <p:sp>
            <p:nvSpPr>
              <p:cNvPr id="73" name="矩形 72">
                <a:extLst>
                  <a:ext uri="{FF2B5EF4-FFF2-40B4-BE49-F238E27FC236}">
                    <a16:creationId xmlns="" xmlns:a16="http://schemas.microsoft.com/office/drawing/2014/main" id="{DE3F0C5F-22A9-4922-B2C2-C3EB12DD441E}"/>
                  </a:ext>
                </a:extLst>
              </p:cNvPr>
              <p:cNvSpPr/>
              <p:nvPr/>
            </p:nvSpPr>
            <p:spPr>
              <a:xfrm>
                <a:off x="1894037" y="4916451"/>
                <a:ext cx="3521074" cy="343134"/>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fontAlgn="ctr"/>
                <a:r>
                  <a:rPr lang="en-US" sz="1200" dirty="0">
                    <a:solidFill>
                      <a:schemeClr val="tx1"/>
                    </a:solidFill>
                    <a:latin typeface="Huawei Sans" panose="020C0503030203020204" pitchFamily="34" charset="0"/>
                  </a:rPr>
                  <a:t>Header field name:Value</a:t>
                </a:r>
              </a:p>
            </p:txBody>
          </p:sp>
          <p:sp>
            <p:nvSpPr>
              <p:cNvPr id="74" name="矩形 73">
                <a:extLst>
                  <a:ext uri="{FF2B5EF4-FFF2-40B4-BE49-F238E27FC236}">
                    <a16:creationId xmlns="" xmlns:a16="http://schemas.microsoft.com/office/drawing/2014/main" id="{ED1FF46C-3174-448F-9ADD-33C5AECA1FDF}"/>
                  </a:ext>
                </a:extLst>
              </p:cNvPr>
              <p:cNvSpPr/>
              <p:nvPr/>
            </p:nvSpPr>
            <p:spPr>
              <a:xfrm>
                <a:off x="5404224" y="4912559"/>
                <a:ext cx="911481" cy="350301"/>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Carriage return</a:t>
                </a:r>
              </a:p>
            </p:txBody>
          </p:sp>
          <p:sp>
            <p:nvSpPr>
              <p:cNvPr id="75" name="矩形 74">
                <a:extLst>
                  <a:ext uri="{FF2B5EF4-FFF2-40B4-BE49-F238E27FC236}">
                    <a16:creationId xmlns="" xmlns:a16="http://schemas.microsoft.com/office/drawing/2014/main" id="{ED1FF46C-3174-448F-9ADD-33C5AECA1FDF}"/>
                  </a:ext>
                </a:extLst>
              </p:cNvPr>
              <p:cNvSpPr/>
              <p:nvPr/>
            </p:nvSpPr>
            <p:spPr>
              <a:xfrm>
                <a:off x="6305454" y="4912559"/>
                <a:ext cx="779972" cy="350301"/>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Linefeed</a:t>
                </a:r>
              </a:p>
            </p:txBody>
          </p:sp>
        </p:grpSp>
        <p:grpSp>
          <p:nvGrpSpPr>
            <p:cNvPr id="70" name="组合 69"/>
            <p:cNvGrpSpPr/>
            <p:nvPr/>
          </p:nvGrpSpPr>
          <p:grpSpPr>
            <a:xfrm>
              <a:off x="7579631" y="2505861"/>
              <a:ext cx="1729735" cy="346895"/>
              <a:chOff x="6511841" y="4556412"/>
              <a:chExt cx="1729735" cy="357709"/>
            </a:xfrm>
            <a:solidFill>
              <a:schemeClr val="bg1"/>
            </a:solidFill>
          </p:grpSpPr>
          <p:sp>
            <p:nvSpPr>
              <p:cNvPr id="71" name="矩形 70">
                <a:extLst>
                  <a:ext uri="{FF2B5EF4-FFF2-40B4-BE49-F238E27FC236}">
                    <a16:creationId xmlns="" xmlns:a16="http://schemas.microsoft.com/office/drawing/2014/main" id="{ED1FF46C-3174-448F-9ADD-33C5AECA1FDF}"/>
                  </a:ext>
                </a:extLst>
              </p:cNvPr>
              <p:cNvSpPr/>
              <p:nvPr/>
            </p:nvSpPr>
            <p:spPr>
              <a:xfrm>
                <a:off x="6511841" y="4556412"/>
                <a:ext cx="944851" cy="357611"/>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b="1" dirty="0">
                    <a:solidFill>
                      <a:schemeClr val="bg1"/>
                    </a:solidFill>
                    <a:latin typeface="Huawei Sans" panose="020C0503030203020204" pitchFamily="34" charset="0"/>
                  </a:rPr>
                  <a:t>Carriage return</a:t>
                </a:r>
              </a:p>
            </p:txBody>
          </p:sp>
          <p:sp>
            <p:nvSpPr>
              <p:cNvPr id="72" name="矩形 71">
                <a:extLst>
                  <a:ext uri="{FF2B5EF4-FFF2-40B4-BE49-F238E27FC236}">
                    <a16:creationId xmlns="" xmlns:a16="http://schemas.microsoft.com/office/drawing/2014/main" id="{ED1FF46C-3174-448F-9ADD-33C5AECA1FDF}"/>
                  </a:ext>
                </a:extLst>
              </p:cNvPr>
              <p:cNvSpPr/>
              <p:nvPr/>
            </p:nvSpPr>
            <p:spPr>
              <a:xfrm>
                <a:off x="7456692" y="4556412"/>
                <a:ext cx="784884" cy="357709"/>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b="1" dirty="0">
                    <a:solidFill>
                      <a:schemeClr val="bg1"/>
                    </a:solidFill>
                    <a:latin typeface="Huawei Sans" panose="020C0503030203020204" pitchFamily="34" charset="0"/>
                  </a:rPr>
                  <a:t>Linefeed</a:t>
                </a:r>
              </a:p>
            </p:txBody>
          </p:sp>
        </p:grpSp>
      </p:grpSp>
      <p:sp>
        <p:nvSpPr>
          <p:cNvPr id="29" name="文本框 28">
            <a:extLst>
              <a:ext uri="{FF2B5EF4-FFF2-40B4-BE49-F238E27FC236}">
                <a16:creationId xmlns="" xmlns:a16="http://schemas.microsoft.com/office/drawing/2014/main" id="{69387562-BBB4-4B4D-B3CF-C5337D4F1D5C}"/>
              </a:ext>
            </a:extLst>
          </p:cNvPr>
          <p:cNvSpPr txBox="1"/>
          <p:nvPr/>
        </p:nvSpPr>
        <p:spPr>
          <a:xfrm>
            <a:off x="1019010" y="3587953"/>
            <a:ext cx="7370846" cy="307777"/>
          </a:xfrm>
          <a:prstGeom prst="rect">
            <a:avLst/>
          </a:prstGeom>
          <a:solidFill>
            <a:srgbClr val="F4FBFE"/>
          </a:solidFill>
          <a:ln>
            <a:solidFill>
              <a:srgbClr val="99DFF9"/>
            </a:solidFill>
          </a:ln>
        </p:spPr>
        <p:txBody>
          <a:bodyPr wrap="square" rtlCol="0">
            <a:spAutoFit/>
          </a:bodyPr>
          <a:lstStyle/>
          <a:p>
            <a:pPr fontAlgn="ctr"/>
            <a:r>
              <a:rPr lang="en-US" sz="1400" dirty="0">
                <a:latin typeface="Huawei Sans" panose="020C0503030203020204" pitchFamily="34" charset="0"/>
              </a:rPr>
              <a:t>Example of a status line: HTTP1.1 200 OK</a:t>
            </a:r>
          </a:p>
        </p:txBody>
      </p:sp>
    </p:spTree>
    <p:extLst>
      <p:ext uri="{BB962C8B-B14F-4D97-AF65-F5344CB8AC3E}">
        <p14:creationId xmlns:p14="http://schemas.microsoft.com/office/powerpoint/2010/main" val="189149961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Status Code</a:t>
            </a:r>
            <a:endParaRPr lang="en-US" dirty="0"/>
          </a:p>
        </p:txBody>
      </p:sp>
      <p:sp>
        <p:nvSpPr>
          <p:cNvPr id="3" name="内容占位符 2"/>
          <p:cNvSpPr txBox="1">
            <a:spLocks/>
          </p:cNvSpPr>
          <p:nvPr/>
        </p:nvSpPr>
        <p:spPr>
          <a:xfrm>
            <a:off x="449266" y="1243012"/>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endParaRPr lang="en-US" altLang="zh-CN" sz="1400" dirty="0">
              <a:latin typeface="Huawei Sans" panose="020C0503030203020204" pitchFamily="34" charset="0"/>
            </a:endParaRPr>
          </a:p>
        </p:txBody>
      </p:sp>
      <p:sp>
        <p:nvSpPr>
          <p:cNvPr id="35" name="内容占位符 2"/>
          <p:cNvSpPr txBox="1">
            <a:spLocks/>
          </p:cNvSpPr>
          <p:nvPr/>
        </p:nvSpPr>
        <p:spPr>
          <a:xfrm>
            <a:off x="460204" y="1243013"/>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285750" indent="-285750" fontAlgn="ctr"/>
            <a:r>
              <a:rPr lang="en-US" sz="1600" dirty="0">
                <a:latin typeface="Huawei Sans" panose="020C0503030203020204" pitchFamily="34" charset="0"/>
              </a:rPr>
              <a:t>An HTTP status code is a three-digit number indicating the status of a response from the server. It is used to return the operation result to the client.</a:t>
            </a:r>
          </a:p>
        </p:txBody>
      </p:sp>
      <p:graphicFrame>
        <p:nvGraphicFramePr>
          <p:cNvPr id="6" name="表格 5">
            <a:extLst>
              <a:ext uri="{FF2B5EF4-FFF2-40B4-BE49-F238E27FC236}">
                <a16:creationId xmlns="" xmlns:a16="http://schemas.microsoft.com/office/drawing/2014/main" id="{9609A30D-F6B5-4401-8DA8-F6A7C4E62CFC}"/>
              </a:ext>
            </a:extLst>
          </p:cNvPr>
          <p:cNvGraphicFramePr>
            <a:graphicFrameLocks noGrp="1"/>
          </p:cNvGraphicFramePr>
          <p:nvPr>
            <p:extLst>
              <p:ext uri="{D42A27DB-BD31-4B8C-83A1-F6EECF244321}">
                <p14:modId xmlns:p14="http://schemas.microsoft.com/office/powerpoint/2010/main" val="358173622"/>
              </p:ext>
            </p:extLst>
          </p:nvPr>
        </p:nvGraphicFramePr>
        <p:xfrm>
          <a:off x="844551" y="2106666"/>
          <a:ext cx="10808762" cy="4268140"/>
        </p:xfrm>
        <a:graphic>
          <a:graphicData uri="http://schemas.openxmlformats.org/drawingml/2006/table">
            <a:tbl>
              <a:tblPr firstRow="1" bandRow="1"/>
              <a:tblGrid>
                <a:gridCol w="828929">
                  <a:extLst>
                    <a:ext uri="{9D8B030D-6E8A-4147-A177-3AD203B41FA5}">
                      <a16:colId xmlns="" xmlns:a16="http://schemas.microsoft.com/office/drawing/2014/main" val="20000"/>
                    </a:ext>
                  </a:extLst>
                </a:gridCol>
                <a:gridCol w="1841245">
                  <a:extLst>
                    <a:ext uri="{9D8B030D-6E8A-4147-A177-3AD203B41FA5}">
                      <a16:colId xmlns="" xmlns:a16="http://schemas.microsoft.com/office/drawing/2014/main" val="1240633139"/>
                    </a:ext>
                  </a:extLst>
                </a:gridCol>
                <a:gridCol w="2219325">
                  <a:extLst>
                    <a:ext uri="{9D8B030D-6E8A-4147-A177-3AD203B41FA5}">
                      <a16:colId xmlns="" xmlns:a16="http://schemas.microsoft.com/office/drawing/2014/main" val="20001"/>
                    </a:ext>
                  </a:extLst>
                </a:gridCol>
                <a:gridCol w="5919263">
                  <a:extLst>
                    <a:ext uri="{9D8B030D-6E8A-4147-A177-3AD203B41FA5}">
                      <a16:colId xmlns="" xmlns:a16="http://schemas.microsoft.com/office/drawing/2014/main" val="2808074268"/>
                    </a:ext>
                  </a:extLst>
                </a:gridCol>
              </a:tblGrid>
              <a:tr h="195067">
                <a:tc gridSpan="2">
                  <a:txBody>
                    <a:bodyPr/>
                    <a:lstStyle/>
                    <a:p>
                      <a:pPr fontAlgn="ctr"/>
                      <a:r>
                        <a:rPr lang="en-US" sz="1400" b="1" dirty="0">
                          <a:solidFill>
                            <a:schemeClr val="bg1"/>
                          </a:solidFill>
                          <a:latin typeface="Huawei Sans" panose="020C0503030203020204" pitchFamily="34" charset="0"/>
                        </a:rPr>
                        <a:t>Status Code</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hMerge="1">
                  <a:txBody>
                    <a:bodyPr/>
                    <a:lstStyle/>
                    <a:p>
                      <a:endParaRPr lang="zh-CN" altLang="en-US" sz="1600" b="1" dirty="0">
                        <a:solidFill>
                          <a:schemeClr val="bg1"/>
                        </a:solidFill>
                        <a:latin typeface="+mn-lt"/>
                        <a:ea typeface="+mn-ea"/>
                      </a:endParaRPr>
                    </a:p>
                  </a:txBody>
                  <a:tcPr marL="109753" marR="109753" marT="45731" marB="45731"/>
                </a:tc>
                <a:tc gridSpan="2">
                  <a:txBody>
                    <a:bodyPr/>
                    <a:lstStyle/>
                    <a:p>
                      <a:pPr fontAlgn="ctr"/>
                      <a:r>
                        <a:rPr lang="en-US" sz="1400" b="1" dirty="0">
                          <a:solidFill>
                            <a:schemeClr val="bg1"/>
                          </a:solidFill>
                          <a:latin typeface="Huawei Sans" panose="020C0503030203020204" pitchFamily="34" charset="0"/>
                        </a:rPr>
                        <a:t>Description</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hMerge="1">
                  <a:txBody>
                    <a:bodyPr/>
                    <a:lstStyle/>
                    <a:p>
                      <a:endParaRPr lang="zh-CN" altLang="en-US" sz="1400" b="1" dirty="0">
                        <a:solidFill>
                          <a:schemeClr val="bg1"/>
                        </a:solidFill>
                        <a:latin typeface="+mn-lt"/>
                        <a:ea typeface="+mn-ea"/>
                      </a:endParaRPr>
                    </a:p>
                  </a:txBody>
                  <a:tcPr marL="109753" marR="109753" marT="45731" marB="45731"/>
                </a:tc>
                <a:extLst>
                  <a:ext uri="{0D108BD9-81ED-4DB2-BD59-A6C34878D82A}">
                    <a16:rowId xmlns="" xmlns:a16="http://schemas.microsoft.com/office/drawing/2014/main" val="10000"/>
                  </a:ext>
                </a:extLst>
              </a:tr>
              <a:tr h="292593">
                <a:tc>
                  <a:txBody>
                    <a:bodyPr/>
                    <a:lstStyle/>
                    <a:p>
                      <a:pPr algn="ctr" fontAlgn="ctr"/>
                      <a:r>
                        <a:rPr lang="en-US" sz="1200" dirty="0">
                          <a:latin typeface="Huawei Sans" panose="020C0503030203020204" pitchFamily="34" charset="0"/>
                        </a:rPr>
                        <a:t>1XX</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(Informational) The request is received.</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a:latin typeface="Huawei Sans" panose="020C0503030203020204" pitchFamily="34" charset="0"/>
                        </a:rPr>
                        <a:t>100 Continue</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a:latin typeface="Huawei Sans" panose="020C0503030203020204" pitchFamily="34" charset="0"/>
                        </a:rPr>
                        <a:t>If the request is received, go to the next step.</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1"/>
                  </a:ext>
                </a:extLst>
              </a:tr>
              <a:tr h="175561">
                <a:tc rowSpan="3">
                  <a:txBody>
                    <a:bodyPr/>
                    <a:lstStyle/>
                    <a:p>
                      <a:pPr algn="ctr" fontAlgn="ctr"/>
                      <a:r>
                        <a:rPr lang="en-US" sz="1200" dirty="0">
                          <a:latin typeface="Huawei Sans" panose="020C0503030203020204" pitchFamily="34" charset="0"/>
                        </a:rPr>
                        <a:t>2XX</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3">
                  <a:txBody>
                    <a:bodyPr/>
                    <a:lstStyle/>
                    <a:p>
                      <a:pPr algn="l" fontAlgn="ctr"/>
                      <a:r>
                        <a:rPr lang="en-US" sz="1200" dirty="0">
                          <a:latin typeface="Huawei Sans" panose="020C0503030203020204" pitchFamily="34" charset="0"/>
                        </a:rPr>
                        <a:t>(Successful) The request is successful.</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200 OK</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a:latin typeface="Huawei Sans" panose="020C0503030203020204" pitchFamily="34" charset="0"/>
                        </a:rPr>
                        <a:t>Success. The response body is available.</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2"/>
                  </a:ext>
                </a:extLst>
              </a:tr>
              <a:tr h="175561">
                <a:tc vMerge="1">
                  <a:txBody>
                    <a:bodyPr/>
                    <a:lstStyle/>
                    <a:p>
                      <a:endParaRPr lang="zh-CN" altLang="en-US" sz="1200" b="0" dirty="0">
                        <a:solidFill>
                          <a:srgbClr val="000000"/>
                        </a:solidFill>
                        <a:latin typeface="+mn-ea"/>
                        <a:ea typeface="+mn-ea"/>
                      </a:endParaRPr>
                    </a:p>
                  </a:txBody>
                  <a:tcPr marL="109753" marR="109753"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sz="1600" b="0" dirty="0">
                        <a:solidFill>
                          <a:srgbClr val="000000"/>
                        </a:solidFill>
                        <a:latin typeface="+mn-lt"/>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201 Created</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Resource created successfully.</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3"/>
                  </a:ext>
                </a:extLst>
              </a:tr>
              <a:tr h="175561">
                <a:tc vMerge="1">
                  <a:txBody>
                    <a:bodyPr/>
                    <a:lstStyle/>
                    <a:p>
                      <a:endParaRPr lang="zh-CN" altLang="en-US" sz="1600" b="0" dirty="0">
                        <a:solidFill>
                          <a:srgbClr val="000000"/>
                        </a:solidFill>
                        <a:latin typeface="+mn-lt"/>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vMerge="1">
                  <a:txBody>
                    <a:bodyPr/>
                    <a:lstStyle/>
                    <a:p>
                      <a:endParaRPr lang="zh-CN" altLang="en-US" sz="1600" b="0" dirty="0">
                        <a:solidFill>
                          <a:srgbClr val="000000"/>
                        </a:solidFill>
                        <a:latin typeface="+mn-lt"/>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204 No Content</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Success. No response body is available.</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383557638"/>
                  </a:ext>
                </a:extLst>
              </a:tr>
              <a:tr h="671258">
                <a:tc>
                  <a:txBody>
                    <a:bodyPr/>
                    <a:lstStyle/>
                    <a:p>
                      <a:pPr algn="ctr" fontAlgn="ctr"/>
                      <a:r>
                        <a:rPr lang="en-US" sz="1200" dirty="0">
                          <a:latin typeface="Huawei Sans" panose="020C0503030203020204" pitchFamily="34" charset="0"/>
                        </a:rPr>
                        <a:t>3XX</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(Redirection) Further operations need to be performed.</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a:latin typeface="Huawei Sans" panose="020C0503030203020204" pitchFamily="34" charset="0"/>
                        </a:rPr>
                        <a:t>301 Moved Permanently</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a:latin typeface="Huawei Sans" panose="020C0503030203020204" pitchFamily="34" charset="0"/>
                        </a:rPr>
                        <a:t>A new URI is allocated to the target resource, and all future resources will be associated with the new URI.</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4"/>
                  </a:ext>
                </a:extLst>
              </a:tr>
              <a:tr h="175561">
                <a:tc rowSpan="4">
                  <a:txBody>
                    <a:bodyPr/>
                    <a:lstStyle/>
                    <a:p>
                      <a:pPr algn="ctr" fontAlgn="ctr"/>
                      <a:r>
                        <a:rPr lang="en-US" sz="1200" dirty="0">
                          <a:latin typeface="Huawei Sans" panose="020C0503030203020204" pitchFamily="34" charset="0"/>
                        </a:rPr>
                        <a:t>4XX</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4">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(Client Error) Request error.</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400 Bad Request</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a:latin typeface="Huawei Sans" panose="020C0503030203020204" pitchFamily="34" charset="0"/>
                        </a:rPr>
                        <a:t>The request body is incorrect and carries error information.</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5"/>
                  </a:ext>
                </a:extLst>
              </a:tr>
              <a:tr h="175561">
                <a:tc vMerge="1">
                  <a:txBody>
                    <a:bodyPr/>
                    <a:lstStyle/>
                    <a:p>
                      <a:endParaRPr lang="zh-CN" altLang="en-US" sz="1400" b="0" dirty="0">
                        <a:solidFill>
                          <a:srgbClr val="000000"/>
                        </a:solidFill>
                        <a:latin typeface="+mn-lt"/>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vMerge="1">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endParaRPr lang="zh-CN" altLang="en-US" sz="1400" b="0">
                        <a:solidFill>
                          <a:srgbClr val="000000"/>
                        </a:solidFill>
                        <a:latin typeface="+mn-lt"/>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a:txBody>
                    <a:bodyPr/>
                    <a:lstStyle/>
                    <a:p>
                      <a:pPr fontAlgn="ctr"/>
                      <a:r>
                        <a:rPr lang="en-US" sz="1200" dirty="0">
                          <a:latin typeface="Huawei Sans" panose="020C0503030203020204" pitchFamily="34" charset="0"/>
                        </a:rPr>
                        <a:t>401 Unauthorized</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a:latin typeface="Huawei Sans" panose="020C0503030203020204" pitchFamily="34" charset="0"/>
                        </a:rPr>
                        <a:t>Authorization failed. For example, the certificate does not match.</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6"/>
                  </a:ext>
                </a:extLst>
              </a:tr>
              <a:tr h="302595">
                <a:tc vMerge="1">
                  <a:txBody>
                    <a:bodyPr/>
                    <a:lstStyle/>
                    <a:p>
                      <a:endParaRPr lang="zh-CN" altLang="en-US" sz="1400" b="0" dirty="0">
                        <a:solidFill>
                          <a:srgbClr val="000000"/>
                        </a:solidFill>
                        <a:latin typeface="+mn-lt"/>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vMerge="1">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endParaRPr lang="zh-CN" altLang="en-US" sz="1400" b="0">
                        <a:solidFill>
                          <a:srgbClr val="000000"/>
                        </a:solidFill>
                        <a:latin typeface="+mn-lt"/>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a:txBody>
                    <a:bodyPr/>
                    <a:lstStyle/>
                    <a:p>
                      <a:pPr fontAlgn="ctr"/>
                      <a:r>
                        <a:rPr lang="en-US" sz="1200" dirty="0">
                          <a:latin typeface="Huawei Sans" panose="020C0503030203020204" pitchFamily="34" charset="0"/>
                        </a:rPr>
                        <a:t>403 Forbidden</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a:latin typeface="Huawei Sans" panose="020C0503030203020204" pitchFamily="34" charset="0"/>
                        </a:rPr>
                        <a:t>Access denied. The possible cause is that the user attempts to perform operations beyond the permission or the login user name or password is incorrect.</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401996799"/>
                  </a:ext>
                </a:extLst>
              </a:tr>
              <a:tr h="175561">
                <a:tc vMerge="1">
                  <a:txBody>
                    <a:bodyPr/>
                    <a:lstStyle/>
                    <a:p>
                      <a:endParaRPr lang="zh-CN" altLang="en-US" sz="1400" b="0" dirty="0">
                        <a:solidFill>
                          <a:srgbClr val="000000"/>
                        </a:solidFill>
                        <a:latin typeface="+mn-lt"/>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vMerge="1">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endParaRPr lang="zh-CN" altLang="en-US" sz="1400" b="0">
                        <a:solidFill>
                          <a:srgbClr val="000000"/>
                        </a:solidFill>
                        <a:latin typeface="+mn-lt"/>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a:txBody>
                    <a:bodyPr/>
                    <a:lstStyle/>
                    <a:p>
                      <a:pPr fontAlgn="ctr"/>
                      <a:r>
                        <a:rPr lang="en-US" sz="1200" dirty="0">
                          <a:latin typeface="Huawei Sans" panose="020C0503030203020204" pitchFamily="34" charset="0"/>
                        </a:rPr>
                        <a:t>404 Not Found</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a:latin typeface="Huawei Sans" panose="020C0503030203020204" pitchFamily="34" charset="0"/>
                        </a:rPr>
                        <a:t>The requested resource cannot be found.</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3956686118"/>
                  </a:ext>
                </a:extLst>
              </a:tr>
              <a:tr h="292593">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5XX</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2">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(Server Error) Server error.</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500 Internal Server Error</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The request cannot be executed due to an internal server error. The user needs to resend the request later.</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7"/>
                  </a:ext>
                </a:extLst>
              </a:tr>
              <a:tr h="175561">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400" b="0" dirty="0">
                        <a:solidFill>
                          <a:srgbClr val="000000"/>
                        </a:solidFill>
                        <a:latin typeface="+mn-lt"/>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400" b="0" dirty="0">
                        <a:solidFill>
                          <a:srgbClr val="000000"/>
                        </a:solidFill>
                        <a:latin typeface="+mn-lt"/>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501 Not Implemented</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The function has not been implemented.</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870641813"/>
                  </a:ext>
                </a:extLst>
              </a:tr>
            </a:tbl>
          </a:graphicData>
        </a:graphic>
      </p:graphicFrame>
      <p:sp>
        <p:nvSpPr>
          <p:cNvPr id="10" name="五边形 9"/>
          <p:cNvSpPr/>
          <p:nvPr/>
        </p:nvSpPr>
        <p:spPr bwMode="auto">
          <a:xfrm>
            <a:off x="8015050" y="126000"/>
            <a:ext cx="1055909" cy="243962"/>
          </a:xfrm>
          <a:prstGeom prst="homePlate">
            <a:avLst/>
          </a:prstGeom>
          <a:solidFill>
            <a:srgbClr val="00B0F0"/>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Status line</a:t>
            </a:r>
          </a:p>
        </p:txBody>
      </p:sp>
      <p:sp>
        <p:nvSpPr>
          <p:cNvPr id="11" name="燕尾形 10"/>
          <p:cNvSpPr/>
          <p:nvPr/>
        </p:nvSpPr>
        <p:spPr bwMode="auto">
          <a:xfrm>
            <a:off x="8980601" y="126000"/>
            <a:ext cx="1640135" cy="24396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Response header</a:t>
            </a:r>
          </a:p>
        </p:txBody>
      </p:sp>
      <p:sp>
        <p:nvSpPr>
          <p:cNvPr id="12" name="燕尾形 11"/>
          <p:cNvSpPr/>
          <p:nvPr/>
        </p:nvSpPr>
        <p:spPr bwMode="auto">
          <a:xfrm>
            <a:off x="10530379" y="126000"/>
            <a:ext cx="1494739" cy="24396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Response body</a:t>
            </a:r>
          </a:p>
        </p:txBody>
      </p:sp>
    </p:spTree>
    <p:extLst>
      <p:ext uri="{BB962C8B-B14F-4D97-AF65-F5344CB8AC3E}">
        <p14:creationId xmlns:p14="http://schemas.microsoft.com/office/powerpoint/2010/main" val="2312878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3200"/>
              <a:t>Server Response Message — Response Header</a:t>
            </a:r>
            <a:endParaRPr lang="en-US" sz="3200" dirty="0"/>
          </a:p>
        </p:txBody>
      </p:sp>
      <p:sp>
        <p:nvSpPr>
          <p:cNvPr id="3" name="内容占位符 2"/>
          <p:cNvSpPr txBox="1">
            <a:spLocks/>
          </p:cNvSpPr>
          <p:nvPr/>
        </p:nvSpPr>
        <p:spPr>
          <a:xfrm>
            <a:off x="449266" y="1243012"/>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a:latin typeface="Huawei Sans" panose="020C0503030203020204" pitchFamily="34" charset="0"/>
              </a:rPr>
              <a:t>A response header allows the server to transfer additional information about the response. These header fields provide information about the server and the resource identified by the URI.</a:t>
            </a:r>
          </a:p>
          <a:p>
            <a:pPr fontAlgn="ctr"/>
            <a:endParaRPr lang="en-US" altLang="zh-CN" sz="1800" dirty="0">
              <a:latin typeface="Huawei Sans" panose="020C0503030203020204" pitchFamily="34" charset="0"/>
            </a:endParaRPr>
          </a:p>
          <a:p>
            <a:pPr fontAlgn="ctr"/>
            <a:endParaRPr lang="en-US" altLang="zh-CN" sz="1800" dirty="0">
              <a:latin typeface="Huawei Sans" panose="020C0503030203020204" pitchFamily="34" charset="0"/>
            </a:endParaRPr>
          </a:p>
        </p:txBody>
      </p:sp>
      <p:grpSp>
        <p:nvGrpSpPr>
          <p:cNvPr id="38" name="组合 37"/>
          <p:cNvGrpSpPr/>
          <p:nvPr/>
        </p:nvGrpSpPr>
        <p:grpSpPr>
          <a:xfrm>
            <a:off x="844551" y="2962076"/>
            <a:ext cx="8586832" cy="2707204"/>
            <a:chOff x="2952221" y="2505861"/>
            <a:chExt cx="6357145" cy="2135252"/>
          </a:xfrm>
        </p:grpSpPr>
        <p:sp>
          <p:nvSpPr>
            <p:cNvPr id="39" name="矩形 38">
              <a:extLst>
                <a:ext uri="{FF2B5EF4-FFF2-40B4-BE49-F238E27FC236}">
                  <a16:creationId xmlns="" xmlns:a16="http://schemas.microsoft.com/office/drawing/2014/main" id="{ED1FF46C-3174-448F-9ADD-33C5AECA1FDF}"/>
                </a:ext>
              </a:extLst>
            </p:cNvPr>
            <p:cNvSpPr/>
            <p:nvPr/>
          </p:nvSpPr>
          <p:spPr>
            <a:xfrm>
              <a:off x="2952221" y="2505869"/>
              <a:ext cx="1065993" cy="360040"/>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Protocol version</a:t>
              </a:r>
            </a:p>
          </p:txBody>
        </p:sp>
        <p:sp>
          <p:nvSpPr>
            <p:cNvPr id="40" name="矩形 39">
              <a:extLst>
                <a:ext uri="{FF2B5EF4-FFF2-40B4-BE49-F238E27FC236}">
                  <a16:creationId xmlns="" xmlns:a16="http://schemas.microsoft.com/office/drawing/2014/main" id="{E8A2D369-73BF-4B1F-AF0A-AF36A42A352A}"/>
                </a:ext>
              </a:extLst>
            </p:cNvPr>
            <p:cNvSpPr/>
            <p:nvPr/>
          </p:nvSpPr>
          <p:spPr>
            <a:xfrm>
              <a:off x="4653209" y="2505869"/>
              <a:ext cx="1070903" cy="360040"/>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Status code</a:t>
              </a:r>
            </a:p>
          </p:txBody>
        </p:sp>
        <p:sp>
          <p:nvSpPr>
            <p:cNvPr id="41" name="矩形 40">
              <a:extLst>
                <a:ext uri="{FF2B5EF4-FFF2-40B4-BE49-F238E27FC236}">
                  <a16:creationId xmlns="" xmlns:a16="http://schemas.microsoft.com/office/drawing/2014/main" id="{FE4A73F8-F45F-4216-B6C8-7B97955278AC}"/>
                </a:ext>
              </a:extLst>
            </p:cNvPr>
            <p:cNvSpPr/>
            <p:nvPr/>
          </p:nvSpPr>
          <p:spPr>
            <a:xfrm>
              <a:off x="6368638" y="2505868"/>
              <a:ext cx="1276233" cy="360040"/>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Reason phrase</a:t>
              </a:r>
            </a:p>
          </p:txBody>
        </p:sp>
        <p:sp>
          <p:nvSpPr>
            <p:cNvPr id="42" name="矩形 41">
              <a:extLst>
                <a:ext uri="{FF2B5EF4-FFF2-40B4-BE49-F238E27FC236}">
                  <a16:creationId xmlns="" xmlns:a16="http://schemas.microsoft.com/office/drawing/2014/main" id="{3F04E949-4CCC-4846-8B15-6F183B7861C1}"/>
                </a:ext>
              </a:extLst>
            </p:cNvPr>
            <p:cNvSpPr/>
            <p:nvPr/>
          </p:nvSpPr>
          <p:spPr>
            <a:xfrm>
              <a:off x="2952221" y="4281073"/>
              <a:ext cx="5233796" cy="360040"/>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Data</a:t>
              </a:r>
            </a:p>
          </p:txBody>
        </p:sp>
        <p:sp>
          <p:nvSpPr>
            <p:cNvPr id="43" name="矩形 42">
              <a:extLst>
                <a:ext uri="{FF2B5EF4-FFF2-40B4-BE49-F238E27FC236}">
                  <a16:creationId xmlns="" xmlns:a16="http://schemas.microsoft.com/office/drawing/2014/main" id="{ED1FF46C-3174-448F-9ADD-33C5AECA1FDF}"/>
                </a:ext>
              </a:extLst>
            </p:cNvPr>
            <p:cNvSpPr/>
            <p:nvPr/>
          </p:nvSpPr>
          <p:spPr>
            <a:xfrm>
              <a:off x="4017736" y="2505869"/>
              <a:ext cx="671367" cy="360040"/>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Space</a:t>
              </a:r>
            </a:p>
          </p:txBody>
        </p:sp>
        <p:sp>
          <p:nvSpPr>
            <p:cNvPr id="44" name="矩形 43">
              <a:extLst>
                <a:ext uri="{FF2B5EF4-FFF2-40B4-BE49-F238E27FC236}">
                  <a16:creationId xmlns="" xmlns:a16="http://schemas.microsoft.com/office/drawing/2014/main" id="{ED1FF46C-3174-448F-9ADD-33C5AECA1FDF}"/>
                </a:ext>
              </a:extLst>
            </p:cNvPr>
            <p:cNvSpPr/>
            <p:nvPr/>
          </p:nvSpPr>
          <p:spPr>
            <a:xfrm>
              <a:off x="5697271" y="2505869"/>
              <a:ext cx="671367" cy="360040"/>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Space</a:t>
              </a:r>
            </a:p>
          </p:txBody>
        </p:sp>
        <p:grpSp>
          <p:nvGrpSpPr>
            <p:cNvPr id="45" name="组合 44"/>
            <p:cNvGrpSpPr/>
            <p:nvPr/>
          </p:nvGrpSpPr>
          <p:grpSpPr>
            <a:xfrm>
              <a:off x="2952221" y="3918766"/>
              <a:ext cx="1570712" cy="360040"/>
              <a:chOff x="6670863" y="4556412"/>
              <a:chExt cx="1570712" cy="360040"/>
            </a:xfrm>
            <a:solidFill>
              <a:schemeClr val="bg1"/>
            </a:solidFill>
          </p:grpSpPr>
          <p:sp>
            <p:nvSpPr>
              <p:cNvPr id="58" name="矩形 57">
                <a:extLst>
                  <a:ext uri="{FF2B5EF4-FFF2-40B4-BE49-F238E27FC236}">
                    <a16:creationId xmlns="" xmlns:a16="http://schemas.microsoft.com/office/drawing/2014/main" id="{ED1FF46C-3174-448F-9ADD-33C5AECA1FDF}"/>
                  </a:ext>
                </a:extLst>
              </p:cNvPr>
              <p:cNvSpPr/>
              <p:nvPr/>
            </p:nvSpPr>
            <p:spPr>
              <a:xfrm>
                <a:off x="6670863" y="4556412"/>
                <a:ext cx="914400" cy="360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Carriage return</a:t>
                </a:r>
              </a:p>
            </p:txBody>
          </p:sp>
          <p:sp>
            <p:nvSpPr>
              <p:cNvPr id="59" name="矩形 58">
                <a:extLst>
                  <a:ext uri="{FF2B5EF4-FFF2-40B4-BE49-F238E27FC236}">
                    <a16:creationId xmlns="" xmlns:a16="http://schemas.microsoft.com/office/drawing/2014/main" id="{ED1FF46C-3174-448F-9ADD-33C5AECA1FDF}"/>
                  </a:ext>
                </a:extLst>
              </p:cNvPr>
              <p:cNvSpPr/>
              <p:nvPr/>
            </p:nvSpPr>
            <p:spPr>
              <a:xfrm>
                <a:off x="7585262" y="4556412"/>
                <a:ext cx="656313" cy="360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Linefeed</a:t>
                </a:r>
              </a:p>
            </p:txBody>
          </p:sp>
        </p:grpSp>
        <p:grpSp>
          <p:nvGrpSpPr>
            <p:cNvPr id="46" name="组合 45"/>
            <p:cNvGrpSpPr/>
            <p:nvPr/>
          </p:nvGrpSpPr>
          <p:grpSpPr>
            <a:xfrm>
              <a:off x="2952221" y="2852667"/>
              <a:ext cx="5233796" cy="370535"/>
              <a:chOff x="1898947" y="4916449"/>
              <a:chExt cx="5233796" cy="357297"/>
            </a:xfrm>
            <a:solidFill>
              <a:schemeClr val="bg1"/>
            </a:solidFill>
          </p:grpSpPr>
          <p:sp>
            <p:nvSpPr>
              <p:cNvPr id="55" name="矩形 54">
                <a:extLst>
                  <a:ext uri="{FF2B5EF4-FFF2-40B4-BE49-F238E27FC236}">
                    <a16:creationId xmlns="" xmlns:a16="http://schemas.microsoft.com/office/drawing/2014/main" id="{DE3F0C5F-22A9-4922-B2C2-C3EB12DD441E}"/>
                  </a:ext>
                </a:extLst>
              </p:cNvPr>
              <p:cNvSpPr/>
              <p:nvPr/>
            </p:nvSpPr>
            <p:spPr>
              <a:xfrm>
                <a:off x="1898947" y="4916449"/>
                <a:ext cx="3516164" cy="357295"/>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fontAlgn="ctr"/>
                <a:r>
                  <a:rPr lang="en-US" sz="1200" b="1" dirty="0">
                    <a:solidFill>
                      <a:schemeClr val="bg1"/>
                    </a:solidFill>
                    <a:latin typeface="Huawei Sans" panose="020C0503030203020204" pitchFamily="34" charset="0"/>
                  </a:rPr>
                  <a:t>Header field name:Value</a:t>
                </a:r>
              </a:p>
            </p:txBody>
          </p:sp>
          <p:sp>
            <p:nvSpPr>
              <p:cNvPr id="56" name="矩形 55">
                <a:extLst>
                  <a:ext uri="{FF2B5EF4-FFF2-40B4-BE49-F238E27FC236}">
                    <a16:creationId xmlns="" xmlns:a16="http://schemas.microsoft.com/office/drawing/2014/main" id="{ED1FF46C-3174-448F-9ADD-33C5AECA1FDF}"/>
                  </a:ext>
                </a:extLst>
              </p:cNvPr>
              <p:cNvSpPr/>
              <p:nvPr/>
            </p:nvSpPr>
            <p:spPr>
              <a:xfrm>
                <a:off x="5404224" y="4916449"/>
                <a:ext cx="947511" cy="357297"/>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b="1" dirty="0">
                    <a:solidFill>
                      <a:schemeClr val="bg1"/>
                    </a:solidFill>
                    <a:latin typeface="Huawei Sans" panose="020C0503030203020204" pitchFamily="34" charset="0"/>
                  </a:rPr>
                  <a:t>Carriage return</a:t>
                </a:r>
              </a:p>
            </p:txBody>
          </p:sp>
          <p:sp>
            <p:nvSpPr>
              <p:cNvPr id="57" name="矩形 56">
                <a:extLst>
                  <a:ext uri="{FF2B5EF4-FFF2-40B4-BE49-F238E27FC236}">
                    <a16:creationId xmlns="" xmlns:a16="http://schemas.microsoft.com/office/drawing/2014/main" id="{ED1FF46C-3174-448F-9ADD-33C5AECA1FDF}"/>
                  </a:ext>
                </a:extLst>
              </p:cNvPr>
              <p:cNvSpPr/>
              <p:nvPr/>
            </p:nvSpPr>
            <p:spPr>
              <a:xfrm>
                <a:off x="6347859" y="4916449"/>
                <a:ext cx="784884" cy="357297"/>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b="1" dirty="0">
                    <a:solidFill>
                      <a:schemeClr val="bg1"/>
                    </a:solidFill>
                    <a:latin typeface="Huawei Sans" panose="020C0503030203020204" pitchFamily="34" charset="0"/>
                  </a:rPr>
                  <a:t>Linefeed</a:t>
                </a:r>
              </a:p>
            </p:txBody>
          </p:sp>
        </p:grpSp>
        <p:sp>
          <p:nvSpPr>
            <p:cNvPr id="47" name="矩形 46">
              <a:extLst>
                <a:ext uri="{FF2B5EF4-FFF2-40B4-BE49-F238E27FC236}">
                  <a16:creationId xmlns="" xmlns:a16="http://schemas.microsoft.com/office/drawing/2014/main" id="{DE3F0C5F-22A9-4922-B2C2-C3EB12DD441E}"/>
                </a:ext>
              </a:extLst>
            </p:cNvPr>
            <p:cNvSpPr/>
            <p:nvPr/>
          </p:nvSpPr>
          <p:spPr>
            <a:xfrm>
              <a:off x="2952221" y="3219311"/>
              <a:ext cx="5233796" cy="357295"/>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b="1" dirty="0">
                  <a:solidFill>
                    <a:schemeClr val="bg1"/>
                  </a:solidFill>
                  <a:latin typeface="Huawei Sans" panose="020C0503030203020204" pitchFamily="34" charset="0"/>
                </a:rPr>
                <a:t>...</a:t>
              </a:r>
            </a:p>
          </p:txBody>
        </p:sp>
        <p:grpSp>
          <p:nvGrpSpPr>
            <p:cNvPr id="48" name="组合 47"/>
            <p:cNvGrpSpPr/>
            <p:nvPr/>
          </p:nvGrpSpPr>
          <p:grpSpPr>
            <a:xfrm>
              <a:off x="2952222" y="3568466"/>
              <a:ext cx="5233797" cy="356738"/>
              <a:chOff x="1894037" y="4912559"/>
              <a:chExt cx="5233797" cy="350301"/>
            </a:xfrm>
            <a:solidFill>
              <a:schemeClr val="bg1"/>
            </a:solidFill>
          </p:grpSpPr>
          <p:sp>
            <p:nvSpPr>
              <p:cNvPr id="52" name="矩形 51">
                <a:extLst>
                  <a:ext uri="{FF2B5EF4-FFF2-40B4-BE49-F238E27FC236}">
                    <a16:creationId xmlns="" xmlns:a16="http://schemas.microsoft.com/office/drawing/2014/main" id="{DE3F0C5F-22A9-4922-B2C2-C3EB12DD441E}"/>
                  </a:ext>
                </a:extLst>
              </p:cNvPr>
              <p:cNvSpPr/>
              <p:nvPr/>
            </p:nvSpPr>
            <p:spPr>
              <a:xfrm>
                <a:off x="1894037" y="4916451"/>
                <a:ext cx="3521074" cy="343134"/>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fontAlgn="ctr"/>
                <a:r>
                  <a:rPr lang="en-US" sz="1200" b="1" dirty="0">
                    <a:solidFill>
                      <a:schemeClr val="bg1"/>
                    </a:solidFill>
                    <a:latin typeface="Huawei Sans" panose="020C0503030203020204" pitchFamily="34" charset="0"/>
                  </a:rPr>
                  <a:t>Header field name:Value</a:t>
                </a:r>
              </a:p>
            </p:txBody>
          </p:sp>
          <p:sp>
            <p:nvSpPr>
              <p:cNvPr id="53" name="矩形 52">
                <a:extLst>
                  <a:ext uri="{FF2B5EF4-FFF2-40B4-BE49-F238E27FC236}">
                    <a16:creationId xmlns="" xmlns:a16="http://schemas.microsoft.com/office/drawing/2014/main" id="{ED1FF46C-3174-448F-9ADD-33C5AECA1FDF}"/>
                  </a:ext>
                </a:extLst>
              </p:cNvPr>
              <p:cNvSpPr/>
              <p:nvPr/>
            </p:nvSpPr>
            <p:spPr>
              <a:xfrm>
                <a:off x="5404224" y="4912559"/>
                <a:ext cx="947511" cy="350301"/>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b="1" dirty="0">
                    <a:solidFill>
                      <a:schemeClr val="bg1"/>
                    </a:solidFill>
                    <a:latin typeface="Huawei Sans" panose="020C0503030203020204" pitchFamily="34" charset="0"/>
                  </a:rPr>
                  <a:t>Carriage return</a:t>
                </a:r>
              </a:p>
            </p:txBody>
          </p:sp>
          <p:sp>
            <p:nvSpPr>
              <p:cNvPr id="54" name="矩形 53">
                <a:extLst>
                  <a:ext uri="{FF2B5EF4-FFF2-40B4-BE49-F238E27FC236}">
                    <a16:creationId xmlns="" xmlns:a16="http://schemas.microsoft.com/office/drawing/2014/main" id="{ED1FF46C-3174-448F-9ADD-33C5AECA1FDF}"/>
                  </a:ext>
                </a:extLst>
              </p:cNvPr>
              <p:cNvSpPr/>
              <p:nvPr/>
            </p:nvSpPr>
            <p:spPr>
              <a:xfrm>
                <a:off x="6354210" y="4912559"/>
                <a:ext cx="773624" cy="350301"/>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b="1" dirty="0">
                    <a:solidFill>
                      <a:schemeClr val="bg1"/>
                    </a:solidFill>
                    <a:latin typeface="Huawei Sans" panose="020C0503030203020204" pitchFamily="34" charset="0"/>
                  </a:rPr>
                  <a:t>Linefeed</a:t>
                </a:r>
              </a:p>
            </p:txBody>
          </p:sp>
        </p:grpSp>
        <p:grpSp>
          <p:nvGrpSpPr>
            <p:cNvPr id="49" name="组合 48"/>
            <p:cNvGrpSpPr/>
            <p:nvPr/>
          </p:nvGrpSpPr>
          <p:grpSpPr>
            <a:xfrm>
              <a:off x="7644871" y="2505861"/>
              <a:ext cx="1664495" cy="346895"/>
              <a:chOff x="6577081" y="4556412"/>
              <a:chExt cx="1664495" cy="357709"/>
            </a:xfrm>
            <a:solidFill>
              <a:schemeClr val="bg1"/>
            </a:solidFill>
          </p:grpSpPr>
          <p:sp>
            <p:nvSpPr>
              <p:cNvPr id="50" name="矩形 49">
                <a:extLst>
                  <a:ext uri="{FF2B5EF4-FFF2-40B4-BE49-F238E27FC236}">
                    <a16:creationId xmlns="" xmlns:a16="http://schemas.microsoft.com/office/drawing/2014/main" id="{ED1FF46C-3174-448F-9ADD-33C5AECA1FDF}"/>
                  </a:ext>
                </a:extLst>
              </p:cNvPr>
              <p:cNvSpPr/>
              <p:nvPr/>
            </p:nvSpPr>
            <p:spPr>
              <a:xfrm>
                <a:off x="6577081" y="4556412"/>
                <a:ext cx="879611" cy="357611"/>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Carriage return</a:t>
                </a:r>
              </a:p>
            </p:txBody>
          </p:sp>
          <p:sp>
            <p:nvSpPr>
              <p:cNvPr id="51" name="矩形 50">
                <a:extLst>
                  <a:ext uri="{FF2B5EF4-FFF2-40B4-BE49-F238E27FC236}">
                    <a16:creationId xmlns="" xmlns:a16="http://schemas.microsoft.com/office/drawing/2014/main" id="{ED1FF46C-3174-448F-9ADD-33C5AECA1FDF}"/>
                  </a:ext>
                </a:extLst>
              </p:cNvPr>
              <p:cNvSpPr/>
              <p:nvPr/>
            </p:nvSpPr>
            <p:spPr>
              <a:xfrm>
                <a:off x="7456692" y="4556412"/>
                <a:ext cx="784884" cy="357709"/>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Linefeed</a:t>
                </a:r>
              </a:p>
            </p:txBody>
          </p:sp>
        </p:grpSp>
      </p:grpSp>
      <p:sp>
        <p:nvSpPr>
          <p:cNvPr id="29" name="文本框 28">
            <a:extLst>
              <a:ext uri="{FF2B5EF4-FFF2-40B4-BE49-F238E27FC236}">
                <a16:creationId xmlns="" xmlns:a16="http://schemas.microsoft.com/office/drawing/2014/main" id="{69387562-BBB4-4B4D-B3CF-C5337D4F1D5C}"/>
              </a:ext>
            </a:extLst>
          </p:cNvPr>
          <p:cNvSpPr txBox="1"/>
          <p:nvPr/>
        </p:nvSpPr>
        <p:spPr>
          <a:xfrm>
            <a:off x="844550" y="2327212"/>
            <a:ext cx="8586833" cy="307777"/>
          </a:xfrm>
          <a:prstGeom prst="rect">
            <a:avLst/>
          </a:prstGeom>
          <a:solidFill>
            <a:srgbClr val="F4FBFE"/>
          </a:solidFill>
          <a:ln>
            <a:solidFill>
              <a:srgbClr val="99DFF9"/>
            </a:solidFill>
          </a:ln>
        </p:spPr>
        <p:txBody>
          <a:bodyPr wrap="square" rtlCol="0">
            <a:spAutoFit/>
          </a:bodyPr>
          <a:lstStyle/>
          <a:p>
            <a:pPr fontAlgn="ctr"/>
            <a:r>
              <a:rPr lang="en-US" sz="1400" dirty="0">
                <a:latin typeface="Huawei Sans" panose="020C0503030203020204" pitchFamily="34" charset="0"/>
              </a:rPr>
              <a:t>Example of a response header: Server: JSP3/2.0.14</a:t>
            </a:r>
          </a:p>
        </p:txBody>
      </p:sp>
      <p:sp>
        <p:nvSpPr>
          <p:cNvPr id="31" name="五边形 30"/>
          <p:cNvSpPr/>
          <p:nvPr/>
        </p:nvSpPr>
        <p:spPr bwMode="auto">
          <a:xfrm>
            <a:off x="8015050" y="126000"/>
            <a:ext cx="1055909" cy="243962"/>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Status line</a:t>
            </a:r>
          </a:p>
        </p:txBody>
      </p:sp>
      <p:sp>
        <p:nvSpPr>
          <p:cNvPr id="32" name="燕尾形 31"/>
          <p:cNvSpPr/>
          <p:nvPr/>
        </p:nvSpPr>
        <p:spPr bwMode="auto">
          <a:xfrm>
            <a:off x="8980601" y="126000"/>
            <a:ext cx="1640135" cy="243962"/>
          </a:xfrm>
          <a:prstGeom prst="chevron">
            <a:avLst/>
          </a:prstGeom>
          <a:solidFill>
            <a:srgbClr val="00B0F0"/>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Response header</a:t>
            </a:r>
          </a:p>
        </p:txBody>
      </p:sp>
      <p:sp>
        <p:nvSpPr>
          <p:cNvPr id="33" name="燕尾形 32"/>
          <p:cNvSpPr/>
          <p:nvPr/>
        </p:nvSpPr>
        <p:spPr bwMode="auto">
          <a:xfrm>
            <a:off x="10530379" y="126000"/>
            <a:ext cx="1494739" cy="24396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Response body</a:t>
            </a:r>
          </a:p>
        </p:txBody>
      </p:sp>
    </p:spTree>
    <p:extLst>
      <p:ext uri="{BB962C8B-B14F-4D97-AF65-F5344CB8AC3E}">
        <p14:creationId xmlns:p14="http://schemas.microsoft.com/office/powerpoint/2010/main" val="6951759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Common Fields in the Response Header</a:t>
            </a:r>
            <a:endParaRPr lang="en-US" dirty="0"/>
          </a:p>
        </p:txBody>
      </p:sp>
      <p:sp>
        <p:nvSpPr>
          <p:cNvPr id="3" name="内容占位符 2"/>
          <p:cNvSpPr txBox="1">
            <a:spLocks/>
          </p:cNvSpPr>
          <p:nvPr/>
        </p:nvSpPr>
        <p:spPr>
          <a:xfrm>
            <a:off x="468316" y="1233487"/>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latinLnBrk="1"/>
            <a:endParaRPr lang="en-US" altLang="zh-CN" sz="1600" dirty="0">
              <a:latin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2897219758"/>
              </p:ext>
            </p:extLst>
          </p:nvPr>
        </p:nvGraphicFramePr>
        <p:xfrm>
          <a:off x="933906" y="1353668"/>
          <a:ext cx="10324187" cy="4846164"/>
        </p:xfrm>
        <a:graphic>
          <a:graphicData uri="http://schemas.openxmlformats.org/drawingml/2006/table">
            <a:tbl>
              <a:tblPr/>
              <a:tblGrid>
                <a:gridCol w="2397459">
                  <a:extLst>
                    <a:ext uri="{9D8B030D-6E8A-4147-A177-3AD203B41FA5}">
                      <a16:colId xmlns="" xmlns:a16="http://schemas.microsoft.com/office/drawing/2014/main" val="20000"/>
                    </a:ext>
                  </a:extLst>
                </a:gridCol>
                <a:gridCol w="7926728">
                  <a:extLst>
                    <a:ext uri="{9D8B030D-6E8A-4147-A177-3AD203B41FA5}">
                      <a16:colId xmlns="" xmlns:a16="http://schemas.microsoft.com/office/drawing/2014/main" val="20001"/>
                    </a:ext>
                  </a:extLst>
                </a:gridCol>
              </a:tblGrid>
              <a:tr h="388121">
                <a:tc>
                  <a:txBody>
                    <a:bodyPr/>
                    <a:lstStyle/>
                    <a:p>
                      <a:pPr algn="ctr" fontAlgn="ctr">
                        <a:lnSpc>
                          <a:spcPct val="100000"/>
                        </a:lnSpc>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Response Header Field</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00000"/>
                        </a:lnSpc>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350665">
                <a:tc>
                  <a:txBody>
                    <a:bodyPr/>
                    <a:lstStyle/>
                    <a:p>
                      <a:pPr algn="ctr" fontAlgn="ctr">
                        <a:lnSpc>
                          <a:spcPct val="100000"/>
                        </a:lnSpc>
                      </a:pPr>
                      <a:r>
                        <a:rPr lang="en-US" sz="1400" dirty="0">
                          <a:latin typeface="Huawei Sans" panose="020C0503030203020204" pitchFamily="34" charset="0"/>
                        </a:rPr>
                        <a:t>Allow</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400" dirty="0">
                          <a:latin typeface="Huawei Sans" panose="020C0503030203020204" pitchFamily="34" charset="0"/>
                        </a:rPr>
                        <a:t>Request methods, for example, GET and POST, supported by the server.</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1"/>
                  </a:ext>
                </a:extLst>
              </a:tr>
              <a:tr h="612853">
                <a:tc>
                  <a:txBody>
                    <a:bodyPr/>
                    <a:lstStyle/>
                    <a:p>
                      <a:pPr algn="ctr" fontAlgn="ctr">
                        <a:lnSpc>
                          <a:spcPct val="100000"/>
                        </a:lnSpc>
                      </a:pPr>
                      <a:r>
                        <a:rPr lang="en-US" sz="1400" dirty="0">
                          <a:latin typeface="Huawei Sans" panose="020C0503030203020204" pitchFamily="34" charset="0"/>
                        </a:rPr>
                        <a:t>Content-Encoding</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400" dirty="0">
                          <a:latin typeface="Huawei Sans" panose="020C0503030203020204" pitchFamily="34" charset="0"/>
                        </a:rPr>
                        <a:t>Encoding method of a document. The content type specified by Content-Type can be obtained only after decoding.</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2"/>
                  </a:ext>
                </a:extLst>
              </a:tr>
              <a:tr h="373334">
                <a:tc>
                  <a:txBody>
                    <a:bodyPr/>
                    <a:lstStyle/>
                    <a:p>
                      <a:pPr algn="ctr" fontAlgn="ctr">
                        <a:lnSpc>
                          <a:spcPct val="100000"/>
                        </a:lnSpc>
                      </a:pPr>
                      <a:r>
                        <a:rPr lang="en-US" sz="1400" dirty="0">
                          <a:latin typeface="Huawei Sans" panose="020C0503030203020204" pitchFamily="34" charset="0"/>
                        </a:rPr>
                        <a:t>Content-Length</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400" dirty="0">
                          <a:latin typeface="Huawei Sans" panose="020C0503030203020204" pitchFamily="34" charset="0"/>
                        </a:rPr>
                        <a:t>Content length. This field is required only when the client uses a persistent HTTP connection.</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3"/>
                  </a:ext>
                </a:extLst>
              </a:tr>
              <a:tr h="432830">
                <a:tc>
                  <a:txBody>
                    <a:bodyPr/>
                    <a:lstStyle/>
                    <a:p>
                      <a:pPr algn="ctr" fontAlgn="ctr">
                        <a:lnSpc>
                          <a:spcPct val="100000"/>
                        </a:lnSpc>
                      </a:pPr>
                      <a:r>
                        <a:rPr lang="en-US" sz="1400" dirty="0">
                          <a:latin typeface="Huawei Sans" panose="020C0503030203020204" pitchFamily="34" charset="0"/>
                        </a:rPr>
                        <a:t>Content-Type</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400" dirty="0">
                          <a:latin typeface="Huawei Sans" panose="020C0503030203020204" pitchFamily="34" charset="0"/>
                        </a:rPr>
                        <a:t>Media type of the data. The default value is </a:t>
                      </a:r>
                      <a:r>
                        <a:rPr lang="en-US" sz="1400" kern="1200" dirty="0">
                          <a:solidFill>
                            <a:schemeClr val="tx1"/>
                          </a:solidFill>
                          <a:latin typeface="Huawei Sans" panose="020C0503030203020204" pitchFamily="34" charset="0"/>
                          <a:ea typeface="+mn-ea"/>
                          <a:cs typeface="+mn-cs"/>
                        </a:rPr>
                        <a:t>text/plain</a:t>
                      </a:r>
                      <a:r>
                        <a:rPr lang="en-US" sz="1400" dirty="0">
                          <a:latin typeface="Huawei Sans" panose="020C0503030203020204" pitchFamily="34" charset="0"/>
                        </a:rPr>
                        <a:t>.</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4"/>
                  </a:ext>
                </a:extLst>
              </a:tr>
              <a:tr h="350665">
                <a:tc>
                  <a:txBody>
                    <a:bodyPr/>
                    <a:lstStyle/>
                    <a:p>
                      <a:pPr algn="ctr" fontAlgn="ctr"/>
                      <a:r>
                        <a:rPr lang="en-US" sz="1400" dirty="0">
                          <a:latin typeface="Huawei Sans" panose="020C0503030203020204" pitchFamily="34" charset="0"/>
                        </a:rPr>
                        <a:t>Date</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400" dirty="0">
                          <a:latin typeface="Huawei Sans" panose="020C0503030203020204" pitchFamily="34" charset="0"/>
                        </a:rPr>
                        <a:t>Current Greenwich Mean Time (GMT) time.</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5"/>
                  </a:ext>
                </a:extLst>
              </a:tr>
              <a:tr h="612853">
                <a:tc>
                  <a:txBody>
                    <a:bodyPr/>
                    <a:lstStyle/>
                    <a:p>
                      <a:pPr algn="ctr" fontAlgn="ctr">
                        <a:lnSpc>
                          <a:spcPct val="100000"/>
                        </a:lnSpc>
                      </a:pPr>
                      <a:r>
                        <a:rPr lang="en-US" sz="1400" dirty="0">
                          <a:latin typeface="Huawei Sans" panose="020C0503030203020204" pitchFamily="34" charset="0"/>
                        </a:rPr>
                        <a:t>Location</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400" dirty="0">
                          <a:latin typeface="Huawei Sans" panose="020C0503030203020204" pitchFamily="34" charset="0"/>
                        </a:rPr>
                        <a:t>Location from which the client obtains resources. This field is used together with status code 302 to specify a new URI as the recipient.</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6"/>
                  </a:ext>
                </a:extLst>
              </a:tr>
              <a:tr h="384483">
                <a:tc>
                  <a:txBody>
                    <a:bodyPr/>
                    <a:lstStyle/>
                    <a:p>
                      <a:pPr algn="ctr" fontAlgn="ctr">
                        <a:lnSpc>
                          <a:spcPct val="100000"/>
                        </a:lnSpc>
                      </a:pPr>
                      <a:r>
                        <a:rPr lang="en-US" sz="1400" dirty="0">
                          <a:latin typeface="Huawei Sans" panose="020C0503030203020204" pitchFamily="34" charset="0"/>
                        </a:rPr>
                        <a:t>Server</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400" dirty="0">
                          <a:latin typeface="Huawei Sans" panose="020C0503030203020204" pitchFamily="34" charset="0"/>
                        </a:rPr>
                        <a:t>Type of a server.</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7"/>
                  </a:ext>
                </a:extLst>
              </a:tr>
              <a:tr h="350665">
                <a:tc>
                  <a:txBody>
                    <a:bodyPr/>
                    <a:lstStyle/>
                    <a:p>
                      <a:pPr algn="ctr" fontAlgn="ctr">
                        <a:lnSpc>
                          <a:spcPct val="100000"/>
                        </a:lnSpc>
                      </a:pPr>
                      <a:r>
                        <a:rPr lang="en-US" sz="1400" dirty="0">
                          <a:latin typeface="Huawei Sans" panose="020C0503030203020204" pitchFamily="34" charset="0"/>
                        </a:rPr>
                        <a:t>Set-Cookie</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400" dirty="0">
                          <a:latin typeface="Huawei Sans" panose="020C0503030203020204" pitchFamily="34" charset="0"/>
                        </a:rPr>
                        <a:t>Cookie associated with the page.</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8"/>
                  </a:ext>
                </a:extLst>
              </a:tr>
              <a:tr h="376842">
                <a:tc>
                  <a:txBody>
                    <a:bodyPr/>
                    <a:lstStyle/>
                    <a:p>
                      <a:pPr algn="ctr" fontAlgn="ctr">
                        <a:lnSpc>
                          <a:spcPct val="100000"/>
                        </a:lnSpc>
                      </a:pPr>
                      <a:r>
                        <a:rPr lang="en-US" sz="1400" dirty="0">
                          <a:latin typeface="Huawei Sans" panose="020C0503030203020204" pitchFamily="34" charset="0"/>
                        </a:rPr>
                        <a:t>Transfer-Encoding</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Data transfer format.</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9"/>
                  </a:ext>
                </a:extLst>
              </a:tr>
              <a:tr h="612853">
                <a:tc>
                  <a:txBody>
                    <a:bodyPr/>
                    <a:lstStyle/>
                    <a:p>
                      <a:pPr algn="ctr" fontAlgn="ctr">
                        <a:lnSpc>
                          <a:spcPct val="100000"/>
                        </a:lnSpc>
                      </a:pPr>
                      <a:r>
                        <a:rPr lang="en-US" sz="1400" dirty="0">
                          <a:latin typeface="Huawei Sans" panose="020C0503030203020204" pitchFamily="34" charset="0"/>
                        </a:rPr>
                        <a:t>WWW-Authenticate</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Type of authorization information that the client should provide in the Authorization header. This field is mandatory in a response that contains the 401 (Unauthorized) status line.</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10"/>
                  </a:ext>
                </a:extLst>
              </a:tr>
            </a:tbl>
          </a:graphicData>
        </a:graphic>
      </p:graphicFrame>
      <p:sp>
        <p:nvSpPr>
          <p:cNvPr id="8" name="五边形 7"/>
          <p:cNvSpPr/>
          <p:nvPr/>
        </p:nvSpPr>
        <p:spPr bwMode="auto">
          <a:xfrm>
            <a:off x="8015050" y="126000"/>
            <a:ext cx="1055909" cy="243962"/>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Status line</a:t>
            </a:r>
          </a:p>
        </p:txBody>
      </p:sp>
      <p:sp>
        <p:nvSpPr>
          <p:cNvPr id="9" name="燕尾形 8"/>
          <p:cNvSpPr/>
          <p:nvPr/>
        </p:nvSpPr>
        <p:spPr bwMode="auto">
          <a:xfrm>
            <a:off x="8980601" y="126000"/>
            <a:ext cx="1640135" cy="243962"/>
          </a:xfrm>
          <a:prstGeom prst="chevron">
            <a:avLst/>
          </a:prstGeom>
          <a:solidFill>
            <a:srgbClr val="00B0F0"/>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Response header</a:t>
            </a:r>
          </a:p>
        </p:txBody>
      </p:sp>
      <p:sp>
        <p:nvSpPr>
          <p:cNvPr id="10" name="燕尾形 9"/>
          <p:cNvSpPr/>
          <p:nvPr/>
        </p:nvSpPr>
        <p:spPr bwMode="auto">
          <a:xfrm>
            <a:off x="10530379" y="126000"/>
            <a:ext cx="1494739" cy="24396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Response body</a:t>
            </a:r>
          </a:p>
        </p:txBody>
      </p:sp>
    </p:spTree>
    <p:extLst>
      <p:ext uri="{BB962C8B-B14F-4D97-AF65-F5344CB8AC3E}">
        <p14:creationId xmlns:p14="http://schemas.microsoft.com/office/powerpoint/2010/main" val="26281222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Server Response Message — Response Body</a:t>
            </a:r>
            <a:endParaRPr lang="en-US" dirty="0"/>
          </a:p>
        </p:txBody>
      </p:sp>
      <p:sp>
        <p:nvSpPr>
          <p:cNvPr id="3" name="内容占位符 2"/>
          <p:cNvSpPr txBox="1">
            <a:spLocks/>
          </p:cNvSpPr>
          <p:nvPr/>
        </p:nvSpPr>
        <p:spPr>
          <a:xfrm>
            <a:off x="448220" y="1234010"/>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a:latin typeface="Huawei Sans" panose="020C0503030203020204" pitchFamily="34" charset="0"/>
              </a:rPr>
              <a:t>Empty line: It is used to inform the server of the end of the response header.</a:t>
            </a:r>
          </a:p>
          <a:p>
            <a:pPr fontAlgn="ctr"/>
            <a:r>
              <a:rPr lang="en-US" sz="1800" dirty="0">
                <a:latin typeface="Huawei Sans" panose="020C0503030203020204" pitchFamily="34" charset="0"/>
              </a:rPr>
              <a:t>Response body: message body of the response. If data of the pure data type is requested by the client, pure data is returned. If an HTML page is requested, the HTML code is returned.</a:t>
            </a:r>
          </a:p>
        </p:txBody>
      </p:sp>
      <p:grpSp>
        <p:nvGrpSpPr>
          <p:cNvPr id="34" name="组合 33"/>
          <p:cNvGrpSpPr/>
          <p:nvPr/>
        </p:nvGrpSpPr>
        <p:grpSpPr>
          <a:xfrm>
            <a:off x="844550" y="3102616"/>
            <a:ext cx="8656501" cy="2135252"/>
            <a:chOff x="2952221" y="2505861"/>
            <a:chExt cx="6357145" cy="2135252"/>
          </a:xfrm>
        </p:grpSpPr>
        <p:sp>
          <p:nvSpPr>
            <p:cNvPr id="36" name="矩形 35">
              <a:extLst>
                <a:ext uri="{FF2B5EF4-FFF2-40B4-BE49-F238E27FC236}">
                  <a16:creationId xmlns="" xmlns:a16="http://schemas.microsoft.com/office/drawing/2014/main" id="{ED1FF46C-3174-448F-9ADD-33C5AECA1FDF}"/>
                </a:ext>
              </a:extLst>
            </p:cNvPr>
            <p:cNvSpPr/>
            <p:nvPr/>
          </p:nvSpPr>
          <p:spPr>
            <a:xfrm>
              <a:off x="2952221" y="2505869"/>
              <a:ext cx="1065993" cy="360040"/>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Protocol version</a:t>
              </a:r>
            </a:p>
          </p:txBody>
        </p:sp>
        <p:sp>
          <p:nvSpPr>
            <p:cNvPr id="61" name="矩形 60">
              <a:extLst>
                <a:ext uri="{FF2B5EF4-FFF2-40B4-BE49-F238E27FC236}">
                  <a16:creationId xmlns="" xmlns:a16="http://schemas.microsoft.com/office/drawing/2014/main" id="{E8A2D369-73BF-4B1F-AF0A-AF36A42A352A}"/>
                </a:ext>
              </a:extLst>
            </p:cNvPr>
            <p:cNvSpPr/>
            <p:nvPr/>
          </p:nvSpPr>
          <p:spPr>
            <a:xfrm>
              <a:off x="4653209" y="2505869"/>
              <a:ext cx="1070903" cy="360040"/>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Status code</a:t>
              </a:r>
            </a:p>
          </p:txBody>
        </p:sp>
        <p:sp>
          <p:nvSpPr>
            <p:cNvPr id="62" name="矩形 61">
              <a:extLst>
                <a:ext uri="{FF2B5EF4-FFF2-40B4-BE49-F238E27FC236}">
                  <a16:creationId xmlns="" xmlns:a16="http://schemas.microsoft.com/office/drawing/2014/main" id="{FE4A73F8-F45F-4216-B6C8-7B97955278AC}"/>
                </a:ext>
              </a:extLst>
            </p:cNvPr>
            <p:cNvSpPr/>
            <p:nvPr/>
          </p:nvSpPr>
          <p:spPr>
            <a:xfrm>
              <a:off x="6368638" y="2505868"/>
              <a:ext cx="1271153" cy="360040"/>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Reason phrase</a:t>
              </a:r>
            </a:p>
          </p:txBody>
        </p:sp>
        <p:sp>
          <p:nvSpPr>
            <p:cNvPr id="63" name="矩形 62">
              <a:extLst>
                <a:ext uri="{FF2B5EF4-FFF2-40B4-BE49-F238E27FC236}">
                  <a16:creationId xmlns="" xmlns:a16="http://schemas.microsoft.com/office/drawing/2014/main" id="{3F04E949-4CCC-4846-8B15-6F183B7861C1}"/>
                </a:ext>
              </a:extLst>
            </p:cNvPr>
            <p:cNvSpPr/>
            <p:nvPr/>
          </p:nvSpPr>
          <p:spPr>
            <a:xfrm>
              <a:off x="2952221" y="4281073"/>
              <a:ext cx="5166486" cy="360040"/>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b="1" dirty="0">
                  <a:solidFill>
                    <a:schemeClr val="bg1"/>
                  </a:solidFill>
                  <a:latin typeface="Huawei Sans" panose="020C0503030203020204" pitchFamily="34" charset="0"/>
                </a:rPr>
                <a:t>Data</a:t>
              </a:r>
            </a:p>
          </p:txBody>
        </p:sp>
        <p:sp>
          <p:nvSpPr>
            <p:cNvPr id="64" name="矩形 63">
              <a:extLst>
                <a:ext uri="{FF2B5EF4-FFF2-40B4-BE49-F238E27FC236}">
                  <a16:creationId xmlns="" xmlns:a16="http://schemas.microsoft.com/office/drawing/2014/main" id="{ED1FF46C-3174-448F-9ADD-33C5AECA1FDF}"/>
                </a:ext>
              </a:extLst>
            </p:cNvPr>
            <p:cNvSpPr/>
            <p:nvPr/>
          </p:nvSpPr>
          <p:spPr>
            <a:xfrm>
              <a:off x="4017736" y="2505869"/>
              <a:ext cx="671367" cy="360040"/>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Space</a:t>
              </a:r>
            </a:p>
          </p:txBody>
        </p:sp>
        <p:sp>
          <p:nvSpPr>
            <p:cNvPr id="65" name="矩形 64">
              <a:extLst>
                <a:ext uri="{FF2B5EF4-FFF2-40B4-BE49-F238E27FC236}">
                  <a16:creationId xmlns="" xmlns:a16="http://schemas.microsoft.com/office/drawing/2014/main" id="{ED1FF46C-3174-448F-9ADD-33C5AECA1FDF}"/>
                </a:ext>
              </a:extLst>
            </p:cNvPr>
            <p:cNvSpPr/>
            <p:nvPr/>
          </p:nvSpPr>
          <p:spPr>
            <a:xfrm>
              <a:off x="5697271" y="2505869"/>
              <a:ext cx="671367" cy="360040"/>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Space</a:t>
              </a:r>
            </a:p>
          </p:txBody>
        </p:sp>
        <p:grpSp>
          <p:nvGrpSpPr>
            <p:cNvPr id="66" name="组合 65"/>
            <p:cNvGrpSpPr/>
            <p:nvPr/>
          </p:nvGrpSpPr>
          <p:grpSpPr>
            <a:xfrm>
              <a:off x="2952221" y="3918766"/>
              <a:ext cx="1716994" cy="360040"/>
              <a:chOff x="6670863" y="4556412"/>
              <a:chExt cx="1716994" cy="360040"/>
            </a:xfrm>
            <a:solidFill>
              <a:schemeClr val="bg1"/>
            </a:solidFill>
          </p:grpSpPr>
          <p:sp>
            <p:nvSpPr>
              <p:cNvPr id="79" name="矩形 78">
                <a:extLst>
                  <a:ext uri="{FF2B5EF4-FFF2-40B4-BE49-F238E27FC236}">
                    <a16:creationId xmlns="" xmlns:a16="http://schemas.microsoft.com/office/drawing/2014/main" id="{ED1FF46C-3174-448F-9ADD-33C5AECA1FDF}"/>
                  </a:ext>
                </a:extLst>
              </p:cNvPr>
              <p:cNvSpPr/>
              <p:nvPr/>
            </p:nvSpPr>
            <p:spPr>
              <a:xfrm>
                <a:off x="6670863" y="4556412"/>
                <a:ext cx="946150" cy="360040"/>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b="1" dirty="0">
                    <a:solidFill>
                      <a:schemeClr val="bg1"/>
                    </a:solidFill>
                    <a:latin typeface="Huawei Sans" panose="020C0503030203020204" pitchFamily="34" charset="0"/>
                  </a:rPr>
                  <a:t>Carriage return</a:t>
                </a:r>
              </a:p>
            </p:txBody>
          </p:sp>
          <p:sp>
            <p:nvSpPr>
              <p:cNvPr id="80" name="矩形 79">
                <a:extLst>
                  <a:ext uri="{FF2B5EF4-FFF2-40B4-BE49-F238E27FC236}">
                    <a16:creationId xmlns="" xmlns:a16="http://schemas.microsoft.com/office/drawing/2014/main" id="{ED1FF46C-3174-448F-9ADD-33C5AECA1FDF}"/>
                  </a:ext>
                </a:extLst>
              </p:cNvPr>
              <p:cNvSpPr/>
              <p:nvPr/>
            </p:nvSpPr>
            <p:spPr>
              <a:xfrm>
                <a:off x="7602973" y="4556412"/>
                <a:ext cx="784884" cy="360040"/>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b="1" dirty="0">
                    <a:solidFill>
                      <a:schemeClr val="bg1"/>
                    </a:solidFill>
                    <a:latin typeface="Huawei Sans" panose="020C0503030203020204" pitchFamily="34" charset="0"/>
                  </a:rPr>
                  <a:t>Linefeed</a:t>
                </a:r>
              </a:p>
            </p:txBody>
          </p:sp>
        </p:grpSp>
        <p:grpSp>
          <p:nvGrpSpPr>
            <p:cNvPr id="67" name="组合 66"/>
            <p:cNvGrpSpPr/>
            <p:nvPr/>
          </p:nvGrpSpPr>
          <p:grpSpPr>
            <a:xfrm>
              <a:off x="2952221" y="2852667"/>
              <a:ext cx="5166486" cy="370535"/>
              <a:chOff x="1898947" y="4916449"/>
              <a:chExt cx="5166486" cy="357297"/>
            </a:xfrm>
            <a:solidFill>
              <a:schemeClr val="bg1"/>
            </a:solidFill>
          </p:grpSpPr>
          <p:sp>
            <p:nvSpPr>
              <p:cNvPr id="76" name="矩形 75">
                <a:extLst>
                  <a:ext uri="{FF2B5EF4-FFF2-40B4-BE49-F238E27FC236}">
                    <a16:creationId xmlns="" xmlns:a16="http://schemas.microsoft.com/office/drawing/2014/main" id="{DE3F0C5F-22A9-4922-B2C2-C3EB12DD441E}"/>
                  </a:ext>
                </a:extLst>
              </p:cNvPr>
              <p:cNvSpPr/>
              <p:nvPr/>
            </p:nvSpPr>
            <p:spPr>
              <a:xfrm>
                <a:off x="1898947" y="4916449"/>
                <a:ext cx="3516164" cy="357295"/>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fontAlgn="ctr"/>
                <a:r>
                  <a:rPr lang="en-US" sz="1200" dirty="0">
                    <a:solidFill>
                      <a:schemeClr val="tx1"/>
                    </a:solidFill>
                    <a:latin typeface="Huawei Sans" panose="020C0503030203020204" pitchFamily="34" charset="0"/>
                  </a:rPr>
                  <a:t>Header field name:Value</a:t>
                </a:r>
              </a:p>
            </p:txBody>
          </p:sp>
          <p:sp>
            <p:nvSpPr>
              <p:cNvPr id="77" name="矩形 76">
                <a:extLst>
                  <a:ext uri="{FF2B5EF4-FFF2-40B4-BE49-F238E27FC236}">
                    <a16:creationId xmlns="" xmlns:a16="http://schemas.microsoft.com/office/drawing/2014/main" id="{ED1FF46C-3174-448F-9ADD-33C5AECA1FDF}"/>
                  </a:ext>
                </a:extLst>
              </p:cNvPr>
              <p:cNvSpPr/>
              <p:nvPr/>
            </p:nvSpPr>
            <p:spPr>
              <a:xfrm>
                <a:off x="5404224" y="4916449"/>
                <a:ext cx="880201" cy="357297"/>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Carriage return</a:t>
                </a:r>
              </a:p>
            </p:txBody>
          </p:sp>
          <p:sp>
            <p:nvSpPr>
              <p:cNvPr id="78" name="矩形 77">
                <a:extLst>
                  <a:ext uri="{FF2B5EF4-FFF2-40B4-BE49-F238E27FC236}">
                    <a16:creationId xmlns="" xmlns:a16="http://schemas.microsoft.com/office/drawing/2014/main" id="{ED1FF46C-3174-448F-9ADD-33C5AECA1FDF}"/>
                  </a:ext>
                </a:extLst>
              </p:cNvPr>
              <p:cNvSpPr/>
              <p:nvPr/>
            </p:nvSpPr>
            <p:spPr>
              <a:xfrm>
                <a:off x="6280549" y="4916449"/>
                <a:ext cx="784884" cy="357297"/>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Linefeed</a:t>
                </a:r>
              </a:p>
            </p:txBody>
          </p:sp>
        </p:grpSp>
        <p:sp>
          <p:nvSpPr>
            <p:cNvPr id="68" name="矩形 67">
              <a:extLst>
                <a:ext uri="{FF2B5EF4-FFF2-40B4-BE49-F238E27FC236}">
                  <a16:creationId xmlns="" xmlns:a16="http://schemas.microsoft.com/office/drawing/2014/main" id="{DE3F0C5F-22A9-4922-B2C2-C3EB12DD441E}"/>
                </a:ext>
              </a:extLst>
            </p:cNvPr>
            <p:cNvSpPr/>
            <p:nvPr/>
          </p:nvSpPr>
          <p:spPr>
            <a:xfrm>
              <a:off x="2952221" y="3219311"/>
              <a:ext cx="5166486" cy="357295"/>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a:t>
              </a:r>
            </a:p>
          </p:txBody>
        </p:sp>
        <p:grpSp>
          <p:nvGrpSpPr>
            <p:cNvPr id="69" name="组合 68"/>
            <p:cNvGrpSpPr/>
            <p:nvPr/>
          </p:nvGrpSpPr>
          <p:grpSpPr>
            <a:xfrm>
              <a:off x="2952222" y="3568467"/>
              <a:ext cx="5174104" cy="356402"/>
              <a:chOff x="1894037" y="4912559"/>
              <a:chExt cx="5174104" cy="349971"/>
            </a:xfrm>
            <a:solidFill>
              <a:schemeClr val="bg1"/>
            </a:solidFill>
          </p:grpSpPr>
          <p:sp>
            <p:nvSpPr>
              <p:cNvPr id="73" name="矩形 72">
                <a:extLst>
                  <a:ext uri="{FF2B5EF4-FFF2-40B4-BE49-F238E27FC236}">
                    <a16:creationId xmlns="" xmlns:a16="http://schemas.microsoft.com/office/drawing/2014/main" id="{DE3F0C5F-22A9-4922-B2C2-C3EB12DD441E}"/>
                  </a:ext>
                </a:extLst>
              </p:cNvPr>
              <p:cNvSpPr/>
              <p:nvPr/>
            </p:nvSpPr>
            <p:spPr>
              <a:xfrm>
                <a:off x="1894037" y="4912559"/>
                <a:ext cx="3521074" cy="349969"/>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fontAlgn="ctr"/>
                <a:r>
                  <a:rPr lang="en-US" sz="1200" dirty="0">
                    <a:solidFill>
                      <a:schemeClr val="tx1"/>
                    </a:solidFill>
                    <a:latin typeface="Huawei Sans" panose="020C0503030203020204" pitchFamily="34" charset="0"/>
                  </a:rPr>
                  <a:t>Header field name:Value</a:t>
                </a:r>
              </a:p>
            </p:txBody>
          </p:sp>
          <p:sp>
            <p:nvSpPr>
              <p:cNvPr id="74" name="矩形 73">
                <a:extLst>
                  <a:ext uri="{FF2B5EF4-FFF2-40B4-BE49-F238E27FC236}">
                    <a16:creationId xmlns="" xmlns:a16="http://schemas.microsoft.com/office/drawing/2014/main" id="{ED1FF46C-3174-448F-9ADD-33C5AECA1FDF}"/>
                  </a:ext>
                </a:extLst>
              </p:cNvPr>
              <p:cNvSpPr/>
              <p:nvPr/>
            </p:nvSpPr>
            <p:spPr>
              <a:xfrm>
                <a:off x="5404224" y="4912561"/>
                <a:ext cx="880201" cy="349969"/>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Carriage return</a:t>
                </a:r>
              </a:p>
            </p:txBody>
          </p:sp>
          <p:sp>
            <p:nvSpPr>
              <p:cNvPr id="75" name="矩形 74">
                <a:extLst>
                  <a:ext uri="{FF2B5EF4-FFF2-40B4-BE49-F238E27FC236}">
                    <a16:creationId xmlns="" xmlns:a16="http://schemas.microsoft.com/office/drawing/2014/main" id="{ED1FF46C-3174-448F-9ADD-33C5AECA1FDF}"/>
                  </a:ext>
                </a:extLst>
              </p:cNvPr>
              <p:cNvSpPr/>
              <p:nvPr/>
            </p:nvSpPr>
            <p:spPr>
              <a:xfrm>
                <a:off x="6288169" y="4912559"/>
                <a:ext cx="779972" cy="349969"/>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Linefeed</a:t>
                </a:r>
              </a:p>
            </p:txBody>
          </p:sp>
        </p:grpSp>
        <p:grpSp>
          <p:nvGrpSpPr>
            <p:cNvPr id="70" name="组合 69"/>
            <p:cNvGrpSpPr/>
            <p:nvPr/>
          </p:nvGrpSpPr>
          <p:grpSpPr>
            <a:xfrm>
              <a:off x="7632171" y="2505861"/>
              <a:ext cx="1677195" cy="346895"/>
              <a:chOff x="6564381" y="4556412"/>
              <a:chExt cx="1677195" cy="357709"/>
            </a:xfrm>
            <a:solidFill>
              <a:schemeClr val="bg1"/>
            </a:solidFill>
          </p:grpSpPr>
          <p:sp>
            <p:nvSpPr>
              <p:cNvPr id="71" name="矩形 70">
                <a:extLst>
                  <a:ext uri="{FF2B5EF4-FFF2-40B4-BE49-F238E27FC236}">
                    <a16:creationId xmlns="" xmlns:a16="http://schemas.microsoft.com/office/drawing/2014/main" id="{ED1FF46C-3174-448F-9ADD-33C5AECA1FDF}"/>
                  </a:ext>
                </a:extLst>
              </p:cNvPr>
              <p:cNvSpPr/>
              <p:nvPr/>
            </p:nvSpPr>
            <p:spPr>
              <a:xfrm>
                <a:off x="6564381" y="4556412"/>
                <a:ext cx="892311" cy="357611"/>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Carriage return</a:t>
                </a:r>
              </a:p>
            </p:txBody>
          </p:sp>
          <p:sp>
            <p:nvSpPr>
              <p:cNvPr id="72" name="矩形 71">
                <a:extLst>
                  <a:ext uri="{FF2B5EF4-FFF2-40B4-BE49-F238E27FC236}">
                    <a16:creationId xmlns="" xmlns:a16="http://schemas.microsoft.com/office/drawing/2014/main" id="{ED1FF46C-3174-448F-9ADD-33C5AECA1FDF}"/>
                  </a:ext>
                </a:extLst>
              </p:cNvPr>
              <p:cNvSpPr/>
              <p:nvPr/>
            </p:nvSpPr>
            <p:spPr>
              <a:xfrm>
                <a:off x="7456692" y="4556412"/>
                <a:ext cx="784884" cy="357709"/>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Linefeed</a:t>
                </a:r>
              </a:p>
            </p:txBody>
          </p:sp>
        </p:grpSp>
      </p:grpSp>
      <p:sp>
        <p:nvSpPr>
          <p:cNvPr id="29" name="五边形 28"/>
          <p:cNvSpPr/>
          <p:nvPr/>
        </p:nvSpPr>
        <p:spPr bwMode="auto">
          <a:xfrm>
            <a:off x="8015050" y="126000"/>
            <a:ext cx="1055909" cy="243962"/>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Status line</a:t>
            </a:r>
          </a:p>
        </p:txBody>
      </p:sp>
      <p:sp>
        <p:nvSpPr>
          <p:cNvPr id="30" name="燕尾形 29"/>
          <p:cNvSpPr/>
          <p:nvPr/>
        </p:nvSpPr>
        <p:spPr bwMode="auto">
          <a:xfrm>
            <a:off x="8980601" y="126000"/>
            <a:ext cx="1640135" cy="243962"/>
          </a:xfrm>
          <a:prstGeom prst="chevron">
            <a:avLst/>
          </a:prstGeom>
          <a:solidFill>
            <a:srgbClr val="D9D9D9"/>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Response header</a:t>
            </a:r>
          </a:p>
        </p:txBody>
      </p:sp>
      <p:sp>
        <p:nvSpPr>
          <p:cNvPr id="35" name="燕尾形 34"/>
          <p:cNvSpPr/>
          <p:nvPr/>
        </p:nvSpPr>
        <p:spPr bwMode="auto">
          <a:xfrm>
            <a:off x="10530379" y="126000"/>
            <a:ext cx="1494739" cy="243962"/>
          </a:xfrm>
          <a:prstGeom prst="chevron">
            <a:avLst/>
          </a:prstGeom>
          <a:solidFill>
            <a:srgbClr val="00B0F0"/>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Response body</a:t>
            </a:r>
          </a:p>
        </p:txBody>
      </p:sp>
    </p:spTree>
    <p:extLst>
      <p:ext uri="{BB962C8B-B14F-4D97-AF65-F5344CB8AC3E}">
        <p14:creationId xmlns:p14="http://schemas.microsoft.com/office/powerpoint/2010/main" val="73859237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Client Request Message — Example</a:t>
            </a:r>
            <a:endParaRPr lang="en-US" dirty="0"/>
          </a:p>
        </p:txBody>
      </p:sp>
      <p:sp>
        <p:nvSpPr>
          <p:cNvPr id="3" name="内容占位符 2"/>
          <p:cNvSpPr txBox="1">
            <a:spLocks/>
          </p:cNvSpPr>
          <p:nvPr/>
        </p:nvSpPr>
        <p:spPr>
          <a:xfrm>
            <a:off x="468316" y="1341063"/>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endParaRPr lang="en-US" altLang="zh-CN" sz="1600" dirty="0">
              <a:latin typeface="Huawei Sans" panose="020C0503030203020204" pitchFamily="34" charset="0"/>
            </a:endParaRPr>
          </a:p>
        </p:txBody>
      </p:sp>
      <p:sp>
        <p:nvSpPr>
          <p:cNvPr id="5" name="内容占位符 2"/>
          <p:cNvSpPr txBox="1">
            <a:spLocks/>
          </p:cNvSpPr>
          <p:nvPr/>
        </p:nvSpPr>
        <p:spPr>
          <a:xfrm>
            <a:off x="375846" y="1360375"/>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endParaRPr lang="en-US" altLang="zh-CN" sz="1600" dirty="0">
              <a:latin typeface="Huawei Sans" panose="020C0503030203020204" pitchFamily="34" charset="0"/>
            </a:endParaRPr>
          </a:p>
        </p:txBody>
      </p:sp>
      <p:cxnSp>
        <p:nvCxnSpPr>
          <p:cNvPr id="133" name="肘形连接符 132"/>
          <p:cNvCxnSpPr/>
          <p:nvPr/>
        </p:nvCxnSpPr>
        <p:spPr>
          <a:xfrm rot="10800000" flipH="1" flipV="1">
            <a:off x="3463681" y="3899206"/>
            <a:ext cx="19781" cy="2214249"/>
          </a:xfrm>
          <a:prstGeom prst="bentConnector3">
            <a:avLst>
              <a:gd name="adj1" fmla="val -999125"/>
            </a:avLst>
          </a:prstGeom>
          <a:ln w="12700">
            <a:solidFill>
              <a:srgbClr val="8BC9A0"/>
            </a:solidFill>
            <a:tailEnd type="triangle"/>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 xmlns:a16="http://schemas.microsoft.com/office/drawing/2014/main" id="{E4E30EB8-DE34-4595-BCF8-67A3852D8F2A}"/>
              </a:ext>
            </a:extLst>
          </p:cNvPr>
          <p:cNvSpPr txBox="1"/>
          <p:nvPr/>
        </p:nvSpPr>
        <p:spPr>
          <a:xfrm>
            <a:off x="3685359" y="1937841"/>
            <a:ext cx="6576988" cy="2160591"/>
          </a:xfrm>
          <a:prstGeom prst="rect">
            <a:avLst/>
          </a:prstGeom>
          <a:solidFill>
            <a:srgbClr val="F4FBFE"/>
          </a:solidFill>
          <a:ln>
            <a:solidFill>
              <a:srgbClr val="99DFF9"/>
            </a:solidFill>
          </a:ln>
        </p:spPr>
        <p:txBody>
          <a:bodyPr wrap="square" rtlCol="0">
            <a:spAutoFit/>
          </a:bodyPr>
          <a:lstStyle/>
          <a:p>
            <a:pPr fontAlgn="ctr">
              <a:lnSpc>
                <a:spcPct val="120000"/>
              </a:lnSpc>
            </a:pPr>
            <a:r>
              <a:rPr lang="en-US" sz="1400" b="1" dirty="0">
                <a:solidFill>
                  <a:srgbClr val="EC7061"/>
                </a:solidFill>
                <a:latin typeface="Huawei Sans" panose="020C0503030203020204" pitchFamily="34" charset="0"/>
                <a:cs typeface="Courier New" panose="02070309020205020404" pitchFamily="49" charset="0"/>
              </a:rPr>
              <a:t>POST </a:t>
            </a:r>
            <a:r>
              <a:rPr lang="en-US" sz="1400" dirty="0">
                <a:solidFill>
                  <a:srgbClr val="EC7061"/>
                </a:solidFill>
                <a:latin typeface="Huawei Sans" panose="020C0503030203020204" pitchFamily="34" charset="0"/>
              </a:rPr>
              <a:t>http://www.w3.org/pub/WWW/TheProject.html </a:t>
            </a:r>
            <a:r>
              <a:rPr lang="en-US" sz="1400" b="1" dirty="0">
                <a:solidFill>
                  <a:srgbClr val="EC7061"/>
                </a:solidFill>
                <a:latin typeface="Huawei Sans" panose="020C0503030203020204" pitchFamily="34" charset="0"/>
              </a:rPr>
              <a:t>HTTP/1.1</a:t>
            </a:r>
          </a:p>
          <a:p>
            <a:pPr fontAlgn="ctr">
              <a:lnSpc>
                <a:spcPct val="120000"/>
              </a:lnSpc>
              <a:spcBef>
                <a:spcPts val="0"/>
              </a:spcBef>
              <a:spcAft>
                <a:spcPts val="0"/>
              </a:spcAft>
            </a:pPr>
            <a:r>
              <a:rPr lang="en-US" sz="1400" b="1" dirty="0">
                <a:solidFill>
                  <a:srgbClr val="00B0F0"/>
                </a:solidFill>
                <a:latin typeface="Huawei Sans" panose="020C0503030203020204" pitchFamily="34" charset="0"/>
              </a:rPr>
              <a:t>Accept: </a:t>
            </a:r>
            <a:r>
              <a:rPr lang="en-US" sz="1400" dirty="0">
                <a:solidFill>
                  <a:srgbClr val="00B0F0"/>
                </a:solidFill>
                <a:latin typeface="Huawei Sans" panose="020C0503030203020204" pitchFamily="34" charset="0"/>
              </a:rPr>
              <a:t>text/html</a:t>
            </a:r>
          </a:p>
          <a:p>
            <a:pPr fontAlgn="ctr">
              <a:lnSpc>
                <a:spcPct val="120000"/>
              </a:lnSpc>
            </a:pPr>
            <a:r>
              <a:rPr lang="en-US" sz="1400" b="1" dirty="0">
                <a:solidFill>
                  <a:srgbClr val="00B0F0"/>
                </a:solidFill>
                <a:latin typeface="Huawei Sans" panose="020C0503030203020204" pitchFamily="34" charset="0"/>
              </a:rPr>
              <a:t>Accept-Encoding: </a:t>
            </a:r>
            <a:r>
              <a:rPr lang="en-US" sz="1400" dirty="0">
                <a:solidFill>
                  <a:srgbClr val="00B0F0"/>
                </a:solidFill>
                <a:latin typeface="Huawei Sans" panose="020C0503030203020204" pitchFamily="34" charset="0"/>
              </a:rPr>
              <a:t>gzip, deflate, br</a:t>
            </a:r>
          </a:p>
          <a:p>
            <a:pPr fontAlgn="ctr">
              <a:lnSpc>
                <a:spcPct val="120000"/>
              </a:lnSpc>
            </a:pPr>
            <a:r>
              <a:rPr lang="en-US" sz="1400" b="1" dirty="0">
                <a:solidFill>
                  <a:srgbClr val="00B0F0"/>
                </a:solidFill>
                <a:latin typeface="Huawei Sans" panose="020C0503030203020204" pitchFamily="34" charset="0"/>
              </a:rPr>
              <a:t>Accept-Language: </a:t>
            </a:r>
            <a:r>
              <a:rPr lang="en-US" sz="1400" dirty="0">
                <a:solidFill>
                  <a:srgbClr val="00B0F0"/>
                </a:solidFill>
                <a:latin typeface="Huawei Sans" panose="020C0503030203020204" pitchFamily="34" charset="0"/>
              </a:rPr>
              <a:t>zh-CN,zh;q=0.9</a:t>
            </a:r>
          </a:p>
          <a:p>
            <a:pPr fontAlgn="ctr">
              <a:lnSpc>
                <a:spcPct val="120000"/>
              </a:lnSpc>
            </a:pPr>
            <a:r>
              <a:rPr lang="en-US" sz="1400" b="1" dirty="0">
                <a:solidFill>
                  <a:srgbClr val="00B0F0"/>
                </a:solidFill>
                <a:latin typeface="Huawei Sans" panose="020C0503030203020204" pitchFamily="34" charset="0"/>
              </a:rPr>
              <a:t>Content-Type: </a:t>
            </a:r>
            <a:r>
              <a:rPr lang="en-US" sz="1400" dirty="0">
                <a:solidFill>
                  <a:srgbClr val="00B0F0"/>
                </a:solidFill>
                <a:latin typeface="Huawei Sans" panose="020C0503030203020204" pitchFamily="34" charset="0"/>
              </a:rPr>
              <a:t>text/html;charset=utf-8</a:t>
            </a:r>
          </a:p>
          <a:p>
            <a:pPr fontAlgn="ctr">
              <a:lnSpc>
                <a:spcPct val="120000"/>
              </a:lnSpc>
            </a:pPr>
            <a:r>
              <a:rPr lang="en-US" sz="1400" b="1" dirty="0">
                <a:solidFill>
                  <a:srgbClr val="00B0F0"/>
                </a:solidFill>
                <a:latin typeface="Huawei Sans" panose="020C0503030203020204" pitchFamily="34" charset="0"/>
              </a:rPr>
              <a:t>Connection: </a:t>
            </a:r>
            <a:r>
              <a:rPr lang="en-US" sz="1400" dirty="0">
                <a:solidFill>
                  <a:srgbClr val="00B0F0"/>
                </a:solidFill>
                <a:latin typeface="Huawei Sans" panose="020C0503030203020204" pitchFamily="34" charset="0"/>
              </a:rPr>
              <a:t>keep-alive</a:t>
            </a:r>
          </a:p>
          <a:p>
            <a:pPr fontAlgn="ctr">
              <a:lnSpc>
                <a:spcPct val="120000"/>
              </a:lnSpc>
            </a:pPr>
            <a:endParaRPr lang="en-US" altLang="zh-CN" sz="1400" dirty="0">
              <a:latin typeface="Huawei Sans" panose="020C0503030203020204" pitchFamily="34" charset="0"/>
            </a:endParaRPr>
          </a:p>
          <a:p>
            <a:pPr fontAlgn="ctr">
              <a:lnSpc>
                <a:spcPct val="120000"/>
              </a:lnSpc>
            </a:pPr>
            <a:r>
              <a:rPr lang="en-US" sz="1400" dirty="0">
                <a:solidFill>
                  <a:schemeClr val="accent3">
                    <a:lumMod val="75000"/>
                  </a:schemeClr>
                </a:solidFill>
                <a:latin typeface="Huawei Sans" panose="020C0503030203020204" pitchFamily="34" charset="0"/>
              </a:rPr>
              <a:t>user=admin&amp;password=123456</a:t>
            </a:r>
          </a:p>
        </p:txBody>
      </p:sp>
      <p:sp>
        <p:nvSpPr>
          <p:cNvPr id="94" name="AutoShape 35"/>
          <p:cNvSpPr>
            <a:spLocks/>
          </p:cNvSpPr>
          <p:nvPr/>
        </p:nvSpPr>
        <p:spPr bwMode="auto">
          <a:xfrm>
            <a:off x="3475496" y="2376097"/>
            <a:ext cx="210724" cy="999088"/>
          </a:xfrm>
          <a:prstGeom prst="leftBrace">
            <a:avLst>
              <a:gd name="adj1" fmla="val 112010"/>
              <a:gd name="adj2" fmla="val 50000"/>
            </a:avLst>
          </a:prstGeom>
          <a:noFill/>
          <a:ln w="19050">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100" dirty="0">
              <a:latin typeface="Huawei Sans" panose="020C0503030203020204" pitchFamily="34" charset="0"/>
              <a:ea typeface="+mn-ea"/>
            </a:endParaRPr>
          </a:p>
        </p:txBody>
      </p:sp>
      <p:sp>
        <p:nvSpPr>
          <p:cNvPr id="95" name="AutoShape 35"/>
          <p:cNvSpPr>
            <a:spLocks/>
          </p:cNvSpPr>
          <p:nvPr/>
        </p:nvSpPr>
        <p:spPr bwMode="auto">
          <a:xfrm>
            <a:off x="3474545" y="2019572"/>
            <a:ext cx="200155" cy="237683"/>
          </a:xfrm>
          <a:prstGeom prst="leftBrace">
            <a:avLst>
              <a:gd name="adj1" fmla="val 112010"/>
              <a:gd name="adj2" fmla="val 50000"/>
            </a:avLst>
          </a:prstGeom>
          <a:noFill/>
          <a:ln w="19050">
            <a:solidFill>
              <a:srgbClr val="EC706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100" dirty="0">
              <a:latin typeface="Huawei Sans" panose="020C0503030203020204" pitchFamily="34" charset="0"/>
              <a:ea typeface="+mn-ea"/>
            </a:endParaRPr>
          </a:p>
        </p:txBody>
      </p:sp>
      <p:sp>
        <p:nvSpPr>
          <p:cNvPr id="96" name="AutoShape 35"/>
          <p:cNvSpPr>
            <a:spLocks/>
          </p:cNvSpPr>
          <p:nvPr/>
        </p:nvSpPr>
        <p:spPr bwMode="auto">
          <a:xfrm>
            <a:off x="3469651" y="3495054"/>
            <a:ext cx="200155" cy="237683"/>
          </a:xfrm>
          <a:prstGeom prst="leftBrace">
            <a:avLst>
              <a:gd name="adj1" fmla="val 112010"/>
              <a:gd name="adj2" fmla="val 50000"/>
            </a:avLst>
          </a:prstGeom>
          <a:noFill/>
          <a:ln w="19050">
            <a:solidFill>
              <a:srgbClr val="FFD17D"/>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100" dirty="0">
              <a:latin typeface="Huawei Sans" panose="020C0503030203020204" pitchFamily="34" charset="0"/>
              <a:ea typeface="+mn-ea"/>
            </a:endParaRPr>
          </a:p>
        </p:txBody>
      </p:sp>
      <p:grpSp>
        <p:nvGrpSpPr>
          <p:cNvPr id="97" name="组合 96"/>
          <p:cNvGrpSpPr/>
          <p:nvPr/>
        </p:nvGrpSpPr>
        <p:grpSpPr>
          <a:xfrm>
            <a:off x="3685359" y="4334126"/>
            <a:ext cx="6576988" cy="1944783"/>
            <a:chOff x="3333858" y="2771590"/>
            <a:chExt cx="6357145" cy="2135246"/>
          </a:xfrm>
        </p:grpSpPr>
        <p:sp>
          <p:nvSpPr>
            <p:cNvPr id="98" name="矩形 97">
              <a:extLst>
                <a:ext uri="{FF2B5EF4-FFF2-40B4-BE49-F238E27FC236}">
                  <a16:creationId xmlns="" xmlns:a16="http://schemas.microsoft.com/office/drawing/2014/main" id="{ED1FF46C-3174-448F-9ADD-33C5AECA1FDF}"/>
                </a:ext>
              </a:extLst>
            </p:cNvPr>
            <p:cNvSpPr/>
            <p:nvPr/>
          </p:nvSpPr>
          <p:spPr>
            <a:xfrm>
              <a:off x="3334804" y="2771592"/>
              <a:ext cx="1065048" cy="360040"/>
            </a:xfrm>
            <a:prstGeom prst="rect">
              <a:avLst/>
            </a:prstGeom>
            <a:solidFill>
              <a:srgbClr val="FFFFFF"/>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rgbClr val="EC7061"/>
                  </a:solidFill>
                  <a:latin typeface="Huawei Sans" panose="020C0503030203020204" pitchFamily="34" charset="0"/>
                </a:rPr>
                <a:t>Request method</a:t>
              </a:r>
            </a:p>
          </p:txBody>
        </p:sp>
        <p:sp>
          <p:nvSpPr>
            <p:cNvPr id="99" name="矩形 98">
              <a:extLst>
                <a:ext uri="{FF2B5EF4-FFF2-40B4-BE49-F238E27FC236}">
                  <a16:creationId xmlns="" xmlns:a16="http://schemas.microsoft.com/office/drawing/2014/main" id="{E8A2D369-73BF-4B1F-AF0A-AF36A42A352A}"/>
                </a:ext>
              </a:extLst>
            </p:cNvPr>
            <p:cNvSpPr/>
            <p:nvPr/>
          </p:nvSpPr>
          <p:spPr>
            <a:xfrm>
              <a:off x="5034846" y="2771592"/>
              <a:ext cx="1070903" cy="360040"/>
            </a:xfrm>
            <a:prstGeom prst="rect">
              <a:avLst/>
            </a:prstGeom>
            <a:solidFill>
              <a:srgbClr val="FFFFFF"/>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rgbClr val="EC7061"/>
                  </a:solidFill>
                  <a:latin typeface="Huawei Sans" panose="020C0503030203020204" pitchFamily="34" charset="0"/>
                </a:rPr>
                <a:t>URI</a:t>
              </a:r>
            </a:p>
          </p:txBody>
        </p:sp>
        <p:sp>
          <p:nvSpPr>
            <p:cNvPr id="100" name="矩形 99">
              <a:extLst>
                <a:ext uri="{FF2B5EF4-FFF2-40B4-BE49-F238E27FC236}">
                  <a16:creationId xmlns="" xmlns:a16="http://schemas.microsoft.com/office/drawing/2014/main" id="{FE4A73F8-F45F-4216-B6C8-7B97955278AC}"/>
                </a:ext>
              </a:extLst>
            </p:cNvPr>
            <p:cNvSpPr/>
            <p:nvPr/>
          </p:nvSpPr>
          <p:spPr>
            <a:xfrm>
              <a:off x="6750275" y="2771591"/>
              <a:ext cx="1220950" cy="360040"/>
            </a:xfrm>
            <a:prstGeom prst="rect">
              <a:avLst/>
            </a:prstGeom>
            <a:solidFill>
              <a:srgbClr val="FFFFFF"/>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rgbClr val="EC7061"/>
                  </a:solidFill>
                  <a:latin typeface="Huawei Sans" panose="020C0503030203020204" pitchFamily="34" charset="0"/>
                </a:rPr>
                <a:t>Protocol version</a:t>
              </a:r>
            </a:p>
          </p:txBody>
        </p:sp>
        <p:sp>
          <p:nvSpPr>
            <p:cNvPr id="101" name="矩形 100">
              <a:extLst>
                <a:ext uri="{FF2B5EF4-FFF2-40B4-BE49-F238E27FC236}">
                  <a16:creationId xmlns="" xmlns:a16="http://schemas.microsoft.com/office/drawing/2014/main" id="{3F04E949-4CCC-4846-8B15-6F183B7861C1}"/>
                </a:ext>
              </a:extLst>
            </p:cNvPr>
            <p:cNvSpPr/>
            <p:nvPr/>
          </p:nvSpPr>
          <p:spPr>
            <a:xfrm>
              <a:off x="3333858" y="4546796"/>
              <a:ext cx="5239229" cy="360040"/>
            </a:xfrm>
            <a:prstGeom prst="rect">
              <a:avLst/>
            </a:prstGeom>
            <a:solidFill>
              <a:srgbClr val="FFFFFF"/>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accent3">
                      <a:lumMod val="75000"/>
                    </a:schemeClr>
                  </a:solidFill>
                  <a:latin typeface="Huawei Sans" panose="020C0503030203020204" pitchFamily="34" charset="0"/>
                </a:rPr>
                <a:t>Data</a:t>
              </a:r>
            </a:p>
          </p:txBody>
        </p:sp>
        <p:sp>
          <p:nvSpPr>
            <p:cNvPr id="102" name="矩形 101">
              <a:extLst>
                <a:ext uri="{FF2B5EF4-FFF2-40B4-BE49-F238E27FC236}">
                  <a16:creationId xmlns="" xmlns:a16="http://schemas.microsoft.com/office/drawing/2014/main" id="{ED1FF46C-3174-448F-9ADD-33C5AECA1FDF}"/>
                </a:ext>
              </a:extLst>
            </p:cNvPr>
            <p:cNvSpPr/>
            <p:nvPr/>
          </p:nvSpPr>
          <p:spPr>
            <a:xfrm>
              <a:off x="4399373" y="2771592"/>
              <a:ext cx="671367" cy="360040"/>
            </a:xfrm>
            <a:prstGeom prst="rect">
              <a:avLst/>
            </a:prstGeom>
            <a:solidFill>
              <a:srgbClr val="FFFFFF"/>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rgbClr val="EC7061"/>
                  </a:solidFill>
                  <a:latin typeface="Huawei Sans" panose="020C0503030203020204" pitchFamily="34" charset="0"/>
                </a:rPr>
                <a:t>Space</a:t>
              </a:r>
            </a:p>
          </p:txBody>
        </p:sp>
        <p:sp>
          <p:nvSpPr>
            <p:cNvPr id="103" name="矩形 102">
              <a:extLst>
                <a:ext uri="{FF2B5EF4-FFF2-40B4-BE49-F238E27FC236}">
                  <a16:creationId xmlns="" xmlns:a16="http://schemas.microsoft.com/office/drawing/2014/main" id="{ED1FF46C-3174-448F-9ADD-33C5AECA1FDF}"/>
                </a:ext>
              </a:extLst>
            </p:cNvPr>
            <p:cNvSpPr/>
            <p:nvPr/>
          </p:nvSpPr>
          <p:spPr>
            <a:xfrm>
              <a:off x="6078908" y="2771592"/>
              <a:ext cx="671367" cy="360040"/>
            </a:xfrm>
            <a:prstGeom prst="rect">
              <a:avLst/>
            </a:prstGeom>
            <a:solidFill>
              <a:srgbClr val="FFFFFF"/>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rgbClr val="EC7061"/>
                  </a:solidFill>
                  <a:latin typeface="Huawei Sans" panose="020C0503030203020204" pitchFamily="34" charset="0"/>
                </a:rPr>
                <a:t>Space</a:t>
              </a:r>
            </a:p>
          </p:txBody>
        </p:sp>
        <p:grpSp>
          <p:nvGrpSpPr>
            <p:cNvPr id="104" name="组合 103"/>
            <p:cNvGrpSpPr/>
            <p:nvPr/>
          </p:nvGrpSpPr>
          <p:grpSpPr>
            <a:xfrm>
              <a:off x="3333858" y="4184489"/>
              <a:ext cx="1736193" cy="360040"/>
              <a:chOff x="6670863" y="4556412"/>
              <a:chExt cx="1736193" cy="360040"/>
            </a:xfrm>
            <a:solidFill>
              <a:srgbClr val="FFFFFF"/>
            </a:solidFill>
          </p:grpSpPr>
          <p:sp>
            <p:nvSpPr>
              <p:cNvPr id="117" name="矩形 116">
                <a:extLst>
                  <a:ext uri="{FF2B5EF4-FFF2-40B4-BE49-F238E27FC236}">
                    <a16:creationId xmlns="" xmlns:a16="http://schemas.microsoft.com/office/drawing/2014/main" id="{ED1FF46C-3174-448F-9ADD-33C5AECA1FDF}"/>
                  </a:ext>
                </a:extLst>
              </p:cNvPr>
              <p:cNvSpPr/>
              <p:nvPr/>
            </p:nvSpPr>
            <p:spPr>
              <a:xfrm>
                <a:off x="6670863" y="4556412"/>
                <a:ext cx="952946" cy="360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accent6">
                        <a:lumMod val="75000"/>
                      </a:schemeClr>
                    </a:solidFill>
                    <a:latin typeface="Huawei Sans" panose="020C0503030203020204" pitchFamily="34" charset="0"/>
                  </a:rPr>
                  <a:t>Carriage return</a:t>
                </a:r>
              </a:p>
            </p:txBody>
          </p:sp>
          <p:sp>
            <p:nvSpPr>
              <p:cNvPr id="118" name="矩形 117">
                <a:extLst>
                  <a:ext uri="{FF2B5EF4-FFF2-40B4-BE49-F238E27FC236}">
                    <a16:creationId xmlns="" xmlns:a16="http://schemas.microsoft.com/office/drawing/2014/main" id="{ED1FF46C-3174-448F-9ADD-33C5AECA1FDF}"/>
                  </a:ext>
                </a:extLst>
              </p:cNvPr>
              <p:cNvSpPr/>
              <p:nvPr/>
            </p:nvSpPr>
            <p:spPr>
              <a:xfrm>
                <a:off x="7622172" y="4556412"/>
                <a:ext cx="784884" cy="360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accent6">
                        <a:lumMod val="75000"/>
                      </a:schemeClr>
                    </a:solidFill>
                    <a:latin typeface="Huawei Sans" panose="020C0503030203020204" pitchFamily="34" charset="0"/>
                  </a:rPr>
                  <a:t>Linefeed</a:t>
                </a:r>
              </a:p>
            </p:txBody>
          </p:sp>
        </p:grpSp>
        <p:grpSp>
          <p:nvGrpSpPr>
            <p:cNvPr id="105" name="组合 104"/>
            <p:cNvGrpSpPr/>
            <p:nvPr/>
          </p:nvGrpSpPr>
          <p:grpSpPr>
            <a:xfrm>
              <a:off x="3349656" y="3118390"/>
              <a:ext cx="5228344" cy="370535"/>
              <a:chOff x="1914745" y="4916449"/>
              <a:chExt cx="5228344" cy="357297"/>
            </a:xfrm>
            <a:solidFill>
              <a:srgbClr val="FFFFFF"/>
            </a:solidFill>
          </p:grpSpPr>
          <p:sp>
            <p:nvSpPr>
              <p:cNvPr id="114" name="矩形 113">
                <a:extLst>
                  <a:ext uri="{FF2B5EF4-FFF2-40B4-BE49-F238E27FC236}">
                    <a16:creationId xmlns="" xmlns:a16="http://schemas.microsoft.com/office/drawing/2014/main" id="{DE3F0C5F-22A9-4922-B2C2-C3EB12DD441E}"/>
                  </a:ext>
                </a:extLst>
              </p:cNvPr>
              <p:cNvSpPr/>
              <p:nvPr/>
            </p:nvSpPr>
            <p:spPr>
              <a:xfrm>
                <a:off x="1914745" y="4916449"/>
                <a:ext cx="3516163" cy="357295"/>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fontAlgn="ctr"/>
                <a:r>
                  <a:rPr lang="en-US" sz="1200" dirty="0">
                    <a:solidFill>
                      <a:srgbClr val="00B0F0"/>
                    </a:solidFill>
                    <a:latin typeface="Huawei Sans" panose="020C0503030203020204" pitchFamily="34" charset="0"/>
                  </a:rPr>
                  <a:t>Header field name:Value</a:t>
                </a:r>
              </a:p>
            </p:txBody>
          </p:sp>
          <p:sp>
            <p:nvSpPr>
              <p:cNvPr id="115" name="矩形 114">
                <a:extLst>
                  <a:ext uri="{FF2B5EF4-FFF2-40B4-BE49-F238E27FC236}">
                    <a16:creationId xmlns="" xmlns:a16="http://schemas.microsoft.com/office/drawing/2014/main" id="{ED1FF46C-3174-448F-9ADD-33C5AECA1FDF}"/>
                  </a:ext>
                </a:extLst>
              </p:cNvPr>
              <p:cNvSpPr/>
              <p:nvPr/>
            </p:nvSpPr>
            <p:spPr>
              <a:xfrm>
                <a:off x="5420022" y="4916449"/>
                <a:ext cx="934948" cy="357297"/>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rgbClr val="00B0F0"/>
                    </a:solidFill>
                    <a:latin typeface="Huawei Sans" panose="020C0503030203020204" pitchFamily="34" charset="0"/>
                  </a:rPr>
                  <a:t>Carriage return</a:t>
                </a:r>
              </a:p>
            </p:txBody>
          </p:sp>
          <p:sp>
            <p:nvSpPr>
              <p:cNvPr id="116" name="矩形 115">
                <a:extLst>
                  <a:ext uri="{FF2B5EF4-FFF2-40B4-BE49-F238E27FC236}">
                    <a16:creationId xmlns="" xmlns:a16="http://schemas.microsoft.com/office/drawing/2014/main" id="{ED1FF46C-3174-448F-9ADD-33C5AECA1FDF}"/>
                  </a:ext>
                </a:extLst>
              </p:cNvPr>
              <p:cNvSpPr/>
              <p:nvPr/>
            </p:nvSpPr>
            <p:spPr>
              <a:xfrm>
                <a:off x="6348157" y="4916449"/>
                <a:ext cx="794932" cy="357297"/>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rgbClr val="00B0F0"/>
                    </a:solidFill>
                    <a:latin typeface="Huawei Sans" panose="020C0503030203020204" pitchFamily="34" charset="0"/>
                  </a:rPr>
                  <a:t>Linefeed</a:t>
                </a:r>
              </a:p>
            </p:txBody>
          </p:sp>
        </p:grpSp>
        <p:sp>
          <p:nvSpPr>
            <p:cNvPr id="106" name="矩形 105">
              <a:extLst>
                <a:ext uri="{FF2B5EF4-FFF2-40B4-BE49-F238E27FC236}">
                  <a16:creationId xmlns="" xmlns:a16="http://schemas.microsoft.com/office/drawing/2014/main" id="{DE3F0C5F-22A9-4922-B2C2-C3EB12DD441E}"/>
                </a:ext>
              </a:extLst>
            </p:cNvPr>
            <p:cNvSpPr/>
            <p:nvPr/>
          </p:nvSpPr>
          <p:spPr>
            <a:xfrm>
              <a:off x="3333859" y="3485034"/>
              <a:ext cx="5239228" cy="357295"/>
            </a:xfrm>
            <a:prstGeom prst="rect">
              <a:avLst/>
            </a:prstGeom>
            <a:solidFill>
              <a:srgbClr val="FFFFFF"/>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rgbClr val="00B0F0"/>
                  </a:solidFill>
                  <a:latin typeface="Huawei Sans" panose="020C0503030203020204" pitchFamily="34" charset="0"/>
                </a:rPr>
                <a:t>...</a:t>
              </a:r>
            </a:p>
          </p:txBody>
        </p:sp>
        <p:grpSp>
          <p:nvGrpSpPr>
            <p:cNvPr id="107" name="组合 106"/>
            <p:cNvGrpSpPr/>
            <p:nvPr/>
          </p:nvGrpSpPr>
          <p:grpSpPr>
            <a:xfrm>
              <a:off x="3333859" y="3838149"/>
              <a:ext cx="5239228" cy="349439"/>
              <a:chOff x="1894037" y="4916451"/>
              <a:chExt cx="5239228" cy="343134"/>
            </a:xfrm>
            <a:solidFill>
              <a:srgbClr val="FFFFFF"/>
            </a:solidFill>
          </p:grpSpPr>
          <p:sp>
            <p:nvSpPr>
              <p:cNvPr id="111" name="矩形 110">
                <a:extLst>
                  <a:ext uri="{FF2B5EF4-FFF2-40B4-BE49-F238E27FC236}">
                    <a16:creationId xmlns="" xmlns:a16="http://schemas.microsoft.com/office/drawing/2014/main" id="{DE3F0C5F-22A9-4922-B2C2-C3EB12DD441E}"/>
                  </a:ext>
                </a:extLst>
              </p:cNvPr>
              <p:cNvSpPr/>
              <p:nvPr/>
            </p:nvSpPr>
            <p:spPr>
              <a:xfrm>
                <a:off x="1894037" y="4916451"/>
                <a:ext cx="3521074" cy="343134"/>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fontAlgn="ctr"/>
                <a:r>
                  <a:rPr lang="en-US" sz="1200" dirty="0">
                    <a:solidFill>
                      <a:srgbClr val="00B0F0"/>
                    </a:solidFill>
                    <a:latin typeface="Huawei Sans" panose="020C0503030203020204" pitchFamily="34" charset="0"/>
                  </a:rPr>
                  <a:t>Header field name:Value</a:t>
                </a:r>
              </a:p>
            </p:txBody>
          </p:sp>
          <p:sp>
            <p:nvSpPr>
              <p:cNvPr id="112" name="矩形 111">
                <a:extLst>
                  <a:ext uri="{FF2B5EF4-FFF2-40B4-BE49-F238E27FC236}">
                    <a16:creationId xmlns="" xmlns:a16="http://schemas.microsoft.com/office/drawing/2014/main" id="{ED1FF46C-3174-448F-9ADD-33C5AECA1FDF}"/>
                  </a:ext>
                </a:extLst>
              </p:cNvPr>
              <p:cNvSpPr/>
              <p:nvPr/>
            </p:nvSpPr>
            <p:spPr>
              <a:xfrm>
                <a:off x="5404225" y="4920545"/>
                <a:ext cx="934948" cy="339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rgbClr val="00B0F0"/>
                    </a:solidFill>
                    <a:latin typeface="Huawei Sans" panose="020C0503030203020204" pitchFamily="34" charset="0"/>
                  </a:rPr>
                  <a:t>Carriage return</a:t>
                </a:r>
              </a:p>
            </p:txBody>
          </p:sp>
          <p:sp>
            <p:nvSpPr>
              <p:cNvPr id="113" name="矩形 112">
                <a:extLst>
                  <a:ext uri="{FF2B5EF4-FFF2-40B4-BE49-F238E27FC236}">
                    <a16:creationId xmlns="" xmlns:a16="http://schemas.microsoft.com/office/drawing/2014/main" id="{ED1FF46C-3174-448F-9ADD-33C5AECA1FDF}"/>
                  </a:ext>
                </a:extLst>
              </p:cNvPr>
              <p:cNvSpPr/>
              <p:nvPr/>
            </p:nvSpPr>
            <p:spPr>
              <a:xfrm>
                <a:off x="6343244" y="4920545"/>
                <a:ext cx="790021" cy="339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rgbClr val="00B0F0"/>
                    </a:solidFill>
                    <a:latin typeface="Huawei Sans" panose="020C0503030203020204" pitchFamily="34" charset="0"/>
                  </a:rPr>
                  <a:t>Linefeed</a:t>
                </a:r>
              </a:p>
            </p:txBody>
          </p:sp>
        </p:grpSp>
        <p:grpSp>
          <p:nvGrpSpPr>
            <p:cNvPr id="108" name="组合 107"/>
            <p:cNvGrpSpPr/>
            <p:nvPr/>
          </p:nvGrpSpPr>
          <p:grpSpPr>
            <a:xfrm>
              <a:off x="7971226" y="2771590"/>
              <a:ext cx="1719777" cy="349156"/>
              <a:chOff x="6521799" y="4556412"/>
              <a:chExt cx="1719777" cy="360040"/>
            </a:xfrm>
            <a:solidFill>
              <a:srgbClr val="FFFFFF"/>
            </a:solidFill>
          </p:grpSpPr>
          <p:sp>
            <p:nvSpPr>
              <p:cNvPr id="109" name="矩形 108">
                <a:extLst>
                  <a:ext uri="{FF2B5EF4-FFF2-40B4-BE49-F238E27FC236}">
                    <a16:creationId xmlns="" xmlns:a16="http://schemas.microsoft.com/office/drawing/2014/main" id="{ED1FF46C-3174-448F-9ADD-33C5AECA1FDF}"/>
                  </a:ext>
                </a:extLst>
              </p:cNvPr>
              <p:cNvSpPr/>
              <p:nvPr/>
            </p:nvSpPr>
            <p:spPr>
              <a:xfrm>
                <a:off x="6521799" y="4556412"/>
                <a:ext cx="934894" cy="357612"/>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rgbClr val="EC7061"/>
                    </a:solidFill>
                    <a:latin typeface="Huawei Sans" panose="020C0503030203020204" pitchFamily="34" charset="0"/>
                  </a:rPr>
                  <a:t>Carriage return</a:t>
                </a:r>
              </a:p>
            </p:txBody>
          </p:sp>
          <p:sp>
            <p:nvSpPr>
              <p:cNvPr id="110" name="矩形 109">
                <a:extLst>
                  <a:ext uri="{FF2B5EF4-FFF2-40B4-BE49-F238E27FC236}">
                    <a16:creationId xmlns="" xmlns:a16="http://schemas.microsoft.com/office/drawing/2014/main" id="{ED1FF46C-3174-448F-9ADD-33C5AECA1FDF}"/>
                  </a:ext>
                </a:extLst>
              </p:cNvPr>
              <p:cNvSpPr/>
              <p:nvPr/>
            </p:nvSpPr>
            <p:spPr>
              <a:xfrm>
                <a:off x="7456692" y="4556412"/>
                <a:ext cx="784884" cy="360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rgbClr val="EC7061"/>
                    </a:solidFill>
                    <a:latin typeface="Huawei Sans" panose="020C0503030203020204" pitchFamily="34" charset="0"/>
                  </a:rPr>
                  <a:t>Linefeed</a:t>
                </a:r>
              </a:p>
            </p:txBody>
          </p:sp>
        </p:grpSp>
      </p:grpSp>
      <p:sp>
        <p:nvSpPr>
          <p:cNvPr id="121" name="AutoShape 35"/>
          <p:cNvSpPr>
            <a:spLocks/>
          </p:cNvSpPr>
          <p:nvPr/>
        </p:nvSpPr>
        <p:spPr bwMode="auto">
          <a:xfrm>
            <a:off x="3495600" y="4807970"/>
            <a:ext cx="189760" cy="763876"/>
          </a:xfrm>
          <a:prstGeom prst="leftBrace">
            <a:avLst>
              <a:gd name="adj1" fmla="val 112010"/>
              <a:gd name="adj2" fmla="val 50000"/>
            </a:avLst>
          </a:prstGeom>
          <a:noFill/>
          <a:ln w="19050">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050" dirty="0">
              <a:latin typeface="Huawei Sans" panose="020C0503030203020204" pitchFamily="34" charset="0"/>
              <a:ea typeface="+mn-ea"/>
            </a:endParaRPr>
          </a:p>
        </p:txBody>
      </p:sp>
      <p:sp>
        <p:nvSpPr>
          <p:cNvPr id="122" name="AutoShape 35"/>
          <p:cNvSpPr>
            <a:spLocks/>
          </p:cNvSpPr>
          <p:nvPr/>
        </p:nvSpPr>
        <p:spPr bwMode="auto">
          <a:xfrm>
            <a:off x="3490402" y="6004297"/>
            <a:ext cx="200155" cy="237683"/>
          </a:xfrm>
          <a:prstGeom prst="leftBrace">
            <a:avLst>
              <a:gd name="adj1" fmla="val 112010"/>
              <a:gd name="adj2" fmla="val 50000"/>
            </a:avLst>
          </a:prstGeom>
          <a:noFill/>
          <a:ln w="19050">
            <a:solidFill>
              <a:srgbClr val="8BC9A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050" dirty="0">
              <a:latin typeface="Huawei Sans" panose="020C0503030203020204" pitchFamily="34" charset="0"/>
              <a:ea typeface="+mn-ea"/>
            </a:endParaRPr>
          </a:p>
        </p:txBody>
      </p:sp>
      <p:sp>
        <p:nvSpPr>
          <p:cNvPr id="124" name="AutoShape 35"/>
          <p:cNvSpPr>
            <a:spLocks/>
          </p:cNvSpPr>
          <p:nvPr/>
        </p:nvSpPr>
        <p:spPr bwMode="auto">
          <a:xfrm>
            <a:off x="3481468" y="5669959"/>
            <a:ext cx="200155" cy="237683"/>
          </a:xfrm>
          <a:prstGeom prst="leftBrace">
            <a:avLst>
              <a:gd name="adj1" fmla="val 112010"/>
              <a:gd name="adj2" fmla="val 50000"/>
            </a:avLst>
          </a:prstGeom>
          <a:noFill/>
          <a:ln w="19050">
            <a:solidFill>
              <a:srgbClr val="FFD17D"/>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050" dirty="0">
              <a:latin typeface="Huawei Sans" panose="020C0503030203020204" pitchFamily="34" charset="0"/>
              <a:ea typeface="+mn-ea"/>
            </a:endParaRPr>
          </a:p>
        </p:txBody>
      </p:sp>
      <p:sp>
        <p:nvSpPr>
          <p:cNvPr id="126" name="AutoShape 35"/>
          <p:cNvSpPr>
            <a:spLocks/>
          </p:cNvSpPr>
          <p:nvPr/>
        </p:nvSpPr>
        <p:spPr bwMode="auto">
          <a:xfrm>
            <a:off x="3490402" y="4375380"/>
            <a:ext cx="200155" cy="237683"/>
          </a:xfrm>
          <a:prstGeom prst="leftBrace">
            <a:avLst>
              <a:gd name="adj1" fmla="val 112010"/>
              <a:gd name="adj2" fmla="val 50000"/>
            </a:avLst>
          </a:prstGeom>
          <a:noFill/>
          <a:ln w="19050">
            <a:solidFill>
              <a:srgbClr val="EC706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050" dirty="0">
              <a:latin typeface="Huawei Sans" panose="020C0503030203020204" pitchFamily="34" charset="0"/>
              <a:ea typeface="+mn-ea"/>
            </a:endParaRPr>
          </a:p>
        </p:txBody>
      </p:sp>
      <p:sp>
        <p:nvSpPr>
          <p:cNvPr id="127" name="AutoShape 35"/>
          <p:cNvSpPr>
            <a:spLocks/>
          </p:cNvSpPr>
          <p:nvPr/>
        </p:nvSpPr>
        <p:spPr bwMode="auto">
          <a:xfrm>
            <a:off x="3470621" y="3790048"/>
            <a:ext cx="200155" cy="237683"/>
          </a:xfrm>
          <a:prstGeom prst="leftBrace">
            <a:avLst>
              <a:gd name="adj1" fmla="val 112010"/>
              <a:gd name="adj2" fmla="val 50000"/>
            </a:avLst>
          </a:prstGeom>
          <a:noFill/>
          <a:ln w="19050">
            <a:solidFill>
              <a:srgbClr val="8BC9A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100" dirty="0">
              <a:latin typeface="Huawei Sans" panose="020C0503030203020204" pitchFamily="34" charset="0"/>
              <a:ea typeface="+mn-ea"/>
            </a:endParaRPr>
          </a:p>
        </p:txBody>
      </p:sp>
      <p:cxnSp>
        <p:nvCxnSpPr>
          <p:cNvPr id="132" name="肘形连接符 131"/>
          <p:cNvCxnSpPr/>
          <p:nvPr/>
        </p:nvCxnSpPr>
        <p:spPr>
          <a:xfrm rot="10800000" flipH="1" flipV="1">
            <a:off x="3476590" y="3613895"/>
            <a:ext cx="11818" cy="2174905"/>
          </a:xfrm>
          <a:prstGeom prst="bentConnector3">
            <a:avLst>
              <a:gd name="adj1" fmla="val -3780262"/>
            </a:avLst>
          </a:prstGeom>
          <a:ln w="1270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131" name="肘形连接符 130"/>
          <p:cNvCxnSpPr/>
          <p:nvPr/>
        </p:nvCxnSpPr>
        <p:spPr>
          <a:xfrm rot="10800000" flipH="1" flipV="1">
            <a:off x="3480123" y="2875641"/>
            <a:ext cx="20103" cy="2314267"/>
          </a:xfrm>
          <a:prstGeom prst="bentConnector3">
            <a:avLst>
              <a:gd name="adj1" fmla="val -3075494"/>
            </a:avLst>
          </a:prstGeom>
          <a:ln w="127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30" name="肘形连接符 129"/>
          <p:cNvCxnSpPr/>
          <p:nvPr/>
        </p:nvCxnSpPr>
        <p:spPr>
          <a:xfrm rot="10800000" flipH="1" flipV="1">
            <a:off x="3459507" y="2138413"/>
            <a:ext cx="34365" cy="2355808"/>
          </a:xfrm>
          <a:prstGeom prst="bentConnector3">
            <a:avLst>
              <a:gd name="adj1" fmla="val -2429401"/>
            </a:avLst>
          </a:prstGeom>
          <a:ln w="1270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832573" y="2145297"/>
            <a:ext cx="1593756" cy="1974222"/>
            <a:chOff x="494008" y="1594234"/>
            <a:chExt cx="1749842" cy="2167568"/>
          </a:xfrm>
        </p:grpSpPr>
        <p:sp>
          <p:nvSpPr>
            <p:cNvPr id="49" name="文本框 48"/>
            <p:cNvSpPr txBox="1"/>
            <p:nvPr/>
          </p:nvSpPr>
          <p:spPr>
            <a:xfrm>
              <a:off x="504072" y="2386136"/>
              <a:ext cx="1725138" cy="337919"/>
            </a:xfrm>
            <a:prstGeom prst="rect">
              <a:avLst/>
            </a:prstGeom>
            <a:solidFill>
              <a:srgbClr val="00B0F0"/>
            </a:solidFill>
          </p:spPr>
          <p:txBody>
            <a:bodyPr wrap="square" rtlCol="0">
              <a:spAutoFit/>
            </a:bodyPr>
            <a:lstStyle/>
            <a:p>
              <a:pPr algn="ctr" fontAlgn="ctr"/>
              <a:r>
                <a:rPr lang="en-US" sz="1400" b="1" dirty="0">
                  <a:solidFill>
                    <a:schemeClr val="bg1"/>
                  </a:solidFill>
                  <a:latin typeface="Huawei Sans" panose="020C0503030203020204" pitchFamily="34" charset="0"/>
                </a:rPr>
                <a:t>Request header</a:t>
              </a:r>
            </a:p>
          </p:txBody>
        </p:sp>
        <p:sp>
          <p:nvSpPr>
            <p:cNvPr id="50" name="文本框 49"/>
            <p:cNvSpPr txBox="1"/>
            <p:nvPr/>
          </p:nvSpPr>
          <p:spPr>
            <a:xfrm>
              <a:off x="494008" y="3423883"/>
              <a:ext cx="1749842" cy="337919"/>
            </a:xfrm>
            <a:prstGeom prst="rect">
              <a:avLst/>
            </a:prstGeom>
            <a:solidFill>
              <a:srgbClr val="8BC9A0"/>
            </a:solidFill>
          </p:spPr>
          <p:txBody>
            <a:bodyPr wrap="square" rtlCol="0">
              <a:spAutoFit/>
            </a:bodyPr>
            <a:lstStyle/>
            <a:p>
              <a:pPr algn="ctr" fontAlgn="ctr"/>
              <a:r>
                <a:rPr lang="en-US" sz="1400" b="1" dirty="0">
                  <a:solidFill>
                    <a:schemeClr val="bg1"/>
                  </a:solidFill>
                  <a:latin typeface="Huawei Sans" panose="020C0503030203020204" pitchFamily="34" charset="0"/>
                </a:rPr>
                <a:t>Request data</a:t>
              </a:r>
            </a:p>
          </p:txBody>
        </p:sp>
        <p:sp>
          <p:nvSpPr>
            <p:cNvPr id="51" name="文本框 50"/>
            <p:cNvSpPr txBox="1"/>
            <p:nvPr/>
          </p:nvSpPr>
          <p:spPr>
            <a:xfrm>
              <a:off x="503035" y="1594234"/>
              <a:ext cx="1726176" cy="337919"/>
            </a:xfrm>
            <a:prstGeom prst="rect">
              <a:avLst/>
            </a:prstGeom>
            <a:solidFill>
              <a:srgbClr val="EC7061"/>
            </a:solidFill>
          </p:spPr>
          <p:txBody>
            <a:bodyPr wrap="square" rtlCol="0">
              <a:spAutoFit/>
            </a:bodyPr>
            <a:lstStyle/>
            <a:p>
              <a:pPr algn="ctr" fontAlgn="ctr"/>
              <a:r>
                <a:rPr lang="en-US" sz="1400" b="1" dirty="0">
                  <a:solidFill>
                    <a:schemeClr val="bg1"/>
                  </a:solidFill>
                  <a:latin typeface="Huawei Sans" panose="020C0503030203020204" pitchFamily="34" charset="0"/>
                </a:rPr>
                <a:t>Request line</a:t>
              </a:r>
            </a:p>
          </p:txBody>
        </p:sp>
        <p:sp>
          <p:nvSpPr>
            <p:cNvPr id="52" name="文本框 51"/>
            <p:cNvSpPr txBox="1"/>
            <p:nvPr/>
          </p:nvSpPr>
          <p:spPr>
            <a:xfrm>
              <a:off x="503035" y="3014876"/>
              <a:ext cx="1726176" cy="337919"/>
            </a:xfrm>
            <a:prstGeom prst="rect">
              <a:avLst/>
            </a:prstGeom>
            <a:solidFill>
              <a:srgbClr val="FFD17D"/>
            </a:solidFill>
          </p:spPr>
          <p:txBody>
            <a:bodyPr wrap="square" rtlCol="0">
              <a:spAutoFit/>
            </a:bodyPr>
            <a:lstStyle/>
            <a:p>
              <a:pPr algn="ctr" fontAlgn="ctr"/>
              <a:r>
                <a:rPr lang="en-US" sz="1400" b="1" dirty="0">
                  <a:solidFill>
                    <a:schemeClr val="bg1"/>
                  </a:solidFill>
                  <a:latin typeface="Huawei Sans" panose="020C0503030203020204" pitchFamily="34" charset="0"/>
                </a:rPr>
                <a:t>Empty line</a:t>
              </a:r>
            </a:p>
          </p:txBody>
        </p:sp>
      </p:grpSp>
      <p:sp>
        <p:nvSpPr>
          <p:cNvPr id="46" name="内容占位符 2"/>
          <p:cNvSpPr txBox="1">
            <a:spLocks/>
          </p:cNvSpPr>
          <p:nvPr/>
        </p:nvSpPr>
        <p:spPr>
          <a:xfrm>
            <a:off x="449266" y="1243012"/>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a:latin typeface="Huawei Sans" panose="020C0503030203020204" pitchFamily="34" charset="0"/>
              </a:rPr>
              <a:t>A client sends a request containing the user name and password to the server for login authentication.</a:t>
            </a:r>
          </a:p>
        </p:txBody>
      </p:sp>
    </p:spTree>
    <p:extLst>
      <p:ext uri="{BB962C8B-B14F-4D97-AF65-F5344CB8AC3E}">
        <p14:creationId xmlns:p14="http://schemas.microsoft.com/office/powerpoint/2010/main" val="377789501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Server Response Message — Example</a:t>
            </a:r>
            <a:endParaRPr lang="en-US" dirty="0"/>
          </a:p>
        </p:txBody>
      </p:sp>
      <p:sp>
        <p:nvSpPr>
          <p:cNvPr id="3" name="内容占位符 2"/>
          <p:cNvSpPr txBox="1">
            <a:spLocks/>
          </p:cNvSpPr>
          <p:nvPr/>
        </p:nvSpPr>
        <p:spPr>
          <a:xfrm>
            <a:off x="834077" y="1702195"/>
            <a:ext cx="10138724" cy="4207916"/>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endParaRPr lang="en-US" altLang="zh-CN" sz="1200" dirty="0">
              <a:latin typeface="Huawei Sans" panose="020C0503030203020204" pitchFamily="34" charset="0"/>
            </a:endParaRPr>
          </a:p>
        </p:txBody>
      </p:sp>
      <p:grpSp>
        <p:nvGrpSpPr>
          <p:cNvPr id="14" name="组合 13"/>
          <p:cNvGrpSpPr/>
          <p:nvPr/>
        </p:nvGrpSpPr>
        <p:grpSpPr>
          <a:xfrm>
            <a:off x="834077" y="2145601"/>
            <a:ext cx="1681980" cy="1982815"/>
            <a:chOff x="680278" y="3935947"/>
            <a:chExt cx="1846834" cy="2177153"/>
          </a:xfrm>
        </p:grpSpPr>
        <p:sp>
          <p:nvSpPr>
            <p:cNvPr id="43" name="文本框 42"/>
            <p:cNvSpPr txBox="1"/>
            <p:nvPr/>
          </p:nvSpPr>
          <p:spPr>
            <a:xfrm>
              <a:off x="680832" y="4846129"/>
              <a:ext cx="1845725" cy="337943"/>
            </a:xfrm>
            <a:prstGeom prst="rect">
              <a:avLst/>
            </a:prstGeom>
            <a:solidFill>
              <a:srgbClr val="00B0F0"/>
            </a:solidFill>
          </p:spPr>
          <p:txBody>
            <a:bodyPr wrap="square" rtlCol="0" anchor="ctr">
              <a:spAutoFit/>
            </a:bodyPr>
            <a:lstStyle/>
            <a:p>
              <a:pPr algn="ctr" fontAlgn="ctr"/>
              <a:r>
                <a:rPr lang="en-US" sz="1400" b="1" dirty="0">
                  <a:solidFill>
                    <a:schemeClr val="bg1"/>
                  </a:solidFill>
                  <a:latin typeface="Huawei Sans" panose="020C0503030203020204" pitchFamily="34" charset="0"/>
                </a:rPr>
                <a:t>Response header</a:t>
              </a:r>
            </a:p>
          </p:txBody>
        </p:sp>
        <p:sp>
          <p:nvSpPr>
            <p:cNvPr id="44" name="文本框 43"/>
            <p:cNvSpPr txBox="1"/>
            <p:nvPr/>
          </p:nvSpPr>
          <p:spPr>
            <a:xfrm>
              <a:off x="691085" y="5775157"/>
              <a:ext cx="1825222" cy="337943"/>
            </a:xfrm>
            <a:prstGeom prst="rect">
              <a:avLst/>
            </a:prstGeom>
            <a:solidFill>
              <a:srgbClr val="8BC9A0"/>
            </a:solidFill>
          </p:spPr>
          <p:txBody>
            <a:bodyPr wrap="square" rtlCol="0" anchor="ctr">
              <a:spAutoFit/>
            </a:bodyPr>
            <a:lstStyle/>
            <a:p>
              <a:pPr algn="ctr" fontAlgn="ctr"/>
              <a:r>
                <a:rPr lang="en-US" sz="1400" b="1" dirty="0">
                  <a:solidFill>
                    <a:schemeClr val="bg1"/>
                  </a:solidFill>
                  <a:latin typeface="Huawei Sans" panose="020C0503030203020204" pitchFamily="34" charset="0"/>
                </a:rPr>
                <a:t>Response body</a:t>
              </a:r>
            </a:p>
          </p:txBody>
        </p:sp>
        <p:sp>
          <p:nvSpPr>
            <p:cNvPr id="45" name="文本框 44"/>
            <p:cNvSpPr txBox="1"/>
            <p:nvPr/>
          </p:nvSpPr>
          <p:spPr>
            <a:xfrm>
              <a:off x="680278" y="3935947"/>
              <a:ext cx="1846834" cy="337943"/>
            </a:xfrm>
            <a:prstGeom prst="rect">
              <a:avLst/>
            </a:prstGeom>
            <a:solidFill>
              <a:srgbClr val="EC7061"/>
            </a:solidFill>
          </p:spPr>
          <p:txBody>
            <a:bodyPr wrap="square" rtlCol="0" anchor="ctr">
              <a:spAutoFit/>
            </a:bodyPr>
            <a:lstStyle/>
            <a:p>
              <a:pPr algn="ctr" fontAlgn="ctr"/>
              <a:r>
                <a:rPr lang="en-US" sz="1400" b="1" dirty="0">
                  <a:solidFill>
                    <a:schemeClr val="bg1"/>
                  </a:solidFill>
                  <a:latin typeface="Huawei Sans" panose="020C0503030203020204" pitchFamily="34" charset="0"/>
                </a:rPr>
                <a:t>Status line</a:t>
              </a:r>
            </a:p>
          </p:txBody>
        </p:sp>
        <p:sp>
          <p:nvSpPr>
            <p:cNvPr id="46" name="文本框 45"/>
            <p:cNvSpPr txBox="1"/>
            <p:nvPr/>
          </p:nvSpPr>
          <p:spPr>
            <a:xfrm>
              <a:off x="680832" y="5347027"/>
              <a:ext cx="1845725" cy="337943"/>
            </a:xfrm>
            <a:prstGeom prst="rect">
              <a:avLst/>
            </a:prstGeom>
            <a:solidFill>
              <a:srgbClr val="FFD17D"/>
            </a:solidFill>
          </p:spPr>
          <p:txBody>
            <a:bodyPr wrap="square" rtlCol="0" anchor="ctr">
              <a:spAutoFit/>
            </a:bodyPr>
            <a:lstStyle/>
            <a:p>
              <a:pPr algn="ctr" fontAlgn="ctr"/>
              <a:r>
                <a:rPr lang="en-US" sz="1400" b="1" dirty="0">
                  <a:solidFill>
                    <a:schemeClr val="bg1"/>
                  </a:solidFill>
                  <a:latin typeface="Huawei Sans" panose="020C0503030203020204" pitchFamily="34" charset="0"/>
                </a:rPr>
                <a:t>Empty line</a:t>
              </a:r>
            </a:p>
          </p:txBody>
        </p:sp>
      </p:grpSp>
      <p:cxnSp>
        <p:nvCxnSpPr>
          <p:cNvPr id="109" name="肘形连接符 108"/>
          <p:cNvCxnSpPr>
            <a:stCxn id="105" idx="1"/>
            <a:endCxn id="102" idx="1"/>
          </p:cNvCxnSpPr>
          <p:nvPr/>
        </p:nvCxnSpPr>
        <p:spPr>
          <a:xfrm rot="10800000" flipH="1" flipV="1">
            <a:off x="3496527" y="3937154"/>
            <a:ext cx="19779" cy="2147091"/>
          </a:xfrm>
          <a:prstGeom prst="bentConnector3">
            <a:avLst>
              <a:gd name="adj1" fmla="val -1091703"/>
            </a:avLst>
          </a:prstGeom>
          <a:ln w="12700">
            <a:solidFill>
              <a:srgbClr val="8BC9A0"/>
            </a:solidFill>
            <a:tailEnd type="triangle"/>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 xmlns:a16="http://schemas.microsoft.com/office/drawing/2014/main" id="{E4E30EB8-DE34-4595-BCF8-67A3852D8F2A}"/>
              </a:ext>
            </a:extLst>
          </p:cNvPr>
          <p:cNvSpPr txBox="1"/>
          <p:nvPr/>
        </p:nvSpPr>
        <p:spPr>
          <a:xfrm>
            <a:off x="3706694" y="1955246"/>
            <a:ext cx="6279017" cy="2188490"/>
          </a:xfrm>
          <a:prstGeom prst="rect">
            <a:avLst/>
          </a:prstGeom>
          <a:solidFill>
            <a:srgbClr val="F4FBFE"/>
          </a:solidFill>
          <a:ln>
            <a:solidFill>
              <a:srgbClr val="99DFF9"/>
            </a:solidFill>
          </a:ln>
        </p:spPr>
        <p:txBody>
          <a:bodyPr wrap="square" lIns="36000" rIns="36000" rtlCol="0" anchor="ctr" anchorCtr="0">
            <a:spAutoFit/>
          </a:bodyPr>
          <a:lstStyle/>
          <a:p>
            <a:pPr fontAlgn="ctr">
              <a:lnSpc>
                <a:spcPct val="120000"/>
              </a:lnSpc>
            </a:pPr>
            <a:r>
              <a:rPr lang="en-US" sz="1400" b="1" dirty="0">
                <a:solidFill>
                  <a:srgbClr val="EC7061"/>
                </a:solidFill>
                <a:latin typeface="Huawei Sans" panose="020C0503030203020204" pitchFamily="34" charset="0"/>
              </a:rPr>
              <a:t>HTTP/1.1 200 OK</a:t>
            </a:r>
          </a:p>
          <a:p>
            <a:pPr fontAlgn="ctr">
              <a:lnSpc>
                <a:spcPct val="120000"/>
              </a:lnSpc>
            </a:pPr>
            <a:r>
              <a:rPr lang="en-US" sz="1400" b="1" dirty="0">
                <a:solidFill>
                  <a:srgbClr val="00B0F0"/>
                </a:solidFill>
                <a:latin typeface="Huawei Sans" panose="020C0503030203020204" pitchFamily="34" charset="0"/>
              </a:rPr>
              <a:t>Date: </a:t>
            </a:r>
            <a:r>
              <a:rPr lang="en-US" sz="1400" dirty="0">
                <a:solidFill>
                  <a:srgbClr val="00B0F0"/>
                </a:solidFill>
                <a:latin typeface="Huawei Sans" panose="020C0503030203020204" pitchFamily="34" charset="0"/>
              </a:rPr>
              <a:t>Thu, 28 May 2020 07:49:08 GMT</a:t>
            </a:r>
          </a:p>
          <a:p>
            <a:pPr fontAlgn="ctr">
              <a:lnSpc>
                <a:spcPct val="120000"/>
              </a:lnSpc>
            </a:pPr>
            <a:r>
              <a:rPr lang="en-US" sz="1400" b="1" dirty="0">
                <a:solidFill>
                  <a:srgbClr val="00B0F0"/>
                </a:solidFill>
                <a:latin typeface="Huawei Sans" panose="020C0503030203020204" pitchFamily="34" charset="0"/>
              </a:rPr>
              <a:t>Content-Encoding: </a:t>
            </a:r>
            <a:r>
              <a:rPr lang="en-US" sz="1400" dirty="0">
                <a:solidFill>
                  <a:srgbClr val="00B0F0"/>
                </a:solidFill>
                <a:latin typeface="Huawei Sans" panose="020C0503030203020204" pitchFamily="34" charset="0"/>
              </a:rPr>
              <a:t>gzip, deflate, br</a:t>
            </a:r>
          </a:p>
          <a:p>
            <a:pPr fontAlgn="ctr">
              <a:lnSpc>
                <a:spcPct val="120000"/>
              </a:lnSpc>
            </a:pPr>
            <a:r>
              <a:rPr lang="en-US" sz="1200" b="1" dirty="0">
                <a:solidFill>
                  <a:srgbClr val="00B0F0"/>
                </a:solidFill>
                <a:latin typeface="Huawei Sans" panose="020C0503030203020204" pitchFamily="34" charset="0"/>
              </a:rPr>
              <a:t>Accept-Language</a:t>
            </a:r>
            <a:r>
              <a:rPr lang="en-US" sz="1400" b="1" dirty="0">
                <a:solidFill>
                  <a:srgbClr val="00B0F0"/>
                </a:solidFill>
                <a:latin typeface="Huawei Sans" panose="020C0503030203020204" pitchFamily="34" charset="0"/>
              </a:rPr>
              <a:t>: </a:t>
            </a:r>
            <a:r>
              <a:rPr lang="en-US" sz="1400" dirty="0">
                <a:solidFill>
                  <a:srgbClr val="00B0F0"/>
                </a:solidFill>
                <a:latin typeface="Huawei Sans" panose="020C0503030203020204" pitchFamily="34" charset="0"/>
              </a:rPr>
              <a:t>zh-CN,zh;q=0.9</a:t>
            </a:r>
          </a:p>
          <a:p>
            <a:pPr fontAlgn="ctr">
              <a:lnSpc>
                <a:spcPct val="120000"/>
              </a:lnSpc>
            </a:pPr>
            <a:r>
              <a:rPr lang="en-US" sz="1400" b="1" dirty="0">
                <a:solidFill>
                  <a:srgbClr val="00B0F0"/>
                </a:solidFill>
                <a:latin typeface="Huawei Sans" panose="020C0503030203020204" pitchFamily="34" charset="0"/>
              </a:rPr>
              <a:t>Content-Type: </a:t>
            </a:r>
            <a:r>
              <a:rPr lang="en-US" sz="1400" dirty="0">
                <a:solidFill>
                  <a:srgbClr val="00B0F0"/>
                </a:solidFill>
                <a:latin typeface="Huawei Sans" panose="020C0503030203020204" pitchFamily="34" charset="0"/>
              </a:rPr>
              <a:t>text/html</a:t>
            </a:r>
          </a:p>
          <a:p>
            <a:pPr fontAlgn="ctr">
              <a:lnSpc>
                <a:spcPct val="120000"/>
              </a:lnSpc>
            </a:pPr>
            <a:r>
              <a:rPr lang="en-US" sz="1400" b="1" dirty="0">
                <a:solidFill>
                  <a:srgbClr val="00B0F0"/>
                </a:solidFill>
                <a:latin typeface="Huawei Sans" panose="020C0503030203020204" pitchFamily="34" charset="0"/>
              </a:rPr>
              <a:t>Connection: </a:t>
            </a:r>
            <a:r>
              <a:rPr lang="en-US" sz="1400" dirty="0">
                <a:solidFill>
                  <a:srgbClr val="00B0F0"/>
                </a:solidFill>
                <a:latin typeface="Huawei Sans" panose="020C0503030203020204" pitchFamily="34" charset="0"/>
              </a:rPr>
              <a:t>keep-alive</a:t>
            </a:r>
          </a:p>
          <a:p>
            <a:pPr fontAlgn="ctr">
              <a:lnSpc>
                <a:spcPct val="120000"/>
              </a:lnSpc>
            </a:pPr>
            <a:endParaRPr lang="en-US" altLang="zh-CN" sz="1400" dirty="0">
              <a:latin typeface="Huawei Sans" panose="020C0503030203020204" pitchFamily="34" charset="0"/>
            </a:endParaRPr>
          </a:p>
          <a:p>
            <a:pPr fontAlgn="ctr">
              <a:lnSpc>
                <a:spcPct val="120000"/>
              </a:lnSpc>
            </a:pPr>
            <a:r>
              <a:rPr lang="en-US" sz="1400" dirty="0">
                <a:solidFill>
                  <a:schemeClr val="accent3">
                    <a:lumMod val="75000"/>
                  </a:schemeClr>
                </a:solidFill>
                <a:latin typeface="Huawei Sans" panose="020C0503030203020204" pitchFamily="34" charset="0"/>
              </a:rPr>
              <a:t>Login succeeded</a:t>
            </a:r>
          </a:p>
        </p:txBody>
      </p:sp>
      <p:grpSp>
        <p:nvGrpSpPr>
          <p:cNvPr id="64" name="组合 63"/>
          <p:cNvGrpSpPr/>
          <p:nvPr/>
        </p:nvGrpSpPr>
        <p:grpSpPr>
          <a:xfrm>
            <a:off x="3719684" y="4322485"/>
            <a:ext cx="6266027" cy="1944653"/>
            <a:chOff x="2952221" y="2505861"/>
            <a:chExt cx="6357145" cy="2135252"/>
          </a:xfrm>
        </p:grpSpPr>
        <p:sp>
          <p:nvSpPr>
            <p:cNvPr id="65" name="矩形 64">
              <a:extLst>
                <a:ext uri="{FF2B5EF4-FFF2-40B4-BE49-F238E27FC236}">
                  <a16:creationId xmlns="" xmlns:a16="http://schemas.microsoft.com/office/drawing/2014/main" id="{ED1FF46C-3174-448F-9ADD-33C5AECA1FDF}"/>
                </a:ext>
              </a:extLst>
            </p:cNvPr>
            <p:cNvSpPr/>
            <p:nvPr/>
          </p:nvSpPr>
          <p:spPr>
            <a:xfrm>
              <a:off x="2952221" y="2505869"/>
              <a:ext cx="1065993" cy="360040"/>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nchorCtr="0"/>
            <a:lstStyle/>
            <a:p>
              <a:pPr algn="ctr" fontAlgn="ctr"/>
              <a:r>
                <a:rPr lang="en-US" sz="1200" dirty="0">
                  <a:solidFill>
                    <a:srgbClr val="EC7061"/>
                  </a:solidFill>
                  <a:latin typeface="Huawei Sans" panose="020C0503030203020204" pitchFamily="34" charset="0"/>
                </a:rPr>
                <a:t>Protocol version</a:t>
              </a:r>
            </a:p>
          </p:txBody>
        </p:sp>
        <p:sp>
          <p:nvSpPr>
            <p:cNvPr id="66" name="矩形 65">
              <a:extLst>
                <a:ext uri="{FF2B5EF4-FFF2-40B4-BE49-F238E27FC236}">
                  <a16:creationId xmlns="" xmlns:a16="http://schemas.microsoft.com/office/drawing/2014/main" id="{E8A2D369-73BF-4B1F-AF0A-AF36A42A352A}"/>
                </a:ext>
              </a:extLst>
            </p:cNvPr>
            <p:cNvSpPr/>
            <p:nvPr/>
          </p:nvSpPr>
          <p:spPr>
            <a:xfrm>
              <a:off x="4653209" y="2505869"/>
              <a:ext cx="1070903" cy="360040"/>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nchorCtr="0"/>
            <a:lstStyle/>
            <a:p>
              <a:pPr algn="ctr" fontAlgn="ctr"/>
              <a:r>
                <a:rPr lang="en-US" sz="1200" dirty="0">
                  <a:solidFill>
                    <a:srgbClr val="EC7061"/>
                  </a:solidFill>
                  <a:latin typeface="Huawei Sans" panose="020C0503030203020204" pitchFamily="34" charset="0"/>
                </a:rPr>
                <a:t>Status code</a:t>
              </a:r>
            </a:p>
          </p:txBody>
        </p:sp>
        <p:sp>
          <p:nvSpPr>
            <p:cNvPr id="67" name="矩形 66">
              <a:extLst>
                <a:ext uri="{FF2B5EF4-FFF2-40B4-BE49-F238E27FC236}">
                  <a16:creationId xmlns="" xmlns:a16="http://schemas.microsoft.com/office/drawing/2014/main" id="{FE4A73F8-F45F-4216-B6C8-7B97955278AC}"/>
                </a:ext>
              </a:extLst>
            </p:cNvPr>
            <p:cNvSpPr/>
            <p:nvPr/>
          </p:nvSpPr>
          <p:spPr>
            <a:xfrm>
              <a:off x="6368638" y="2505868"/>
              <a:ext cx="1213850" cy="360040"/>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nchorCtr="0"/>
            <a:lstStyle/>
            <a:p>
              <a:pPr algn="ctr" fontAlgn="ctr"/>
              <a:r>
                <a:rPr lang="en-US" sz="1200" dirty="0">
                  <a:solidFill>
                    <a:srgbClr val="EC7061"/>
                  </a:solidFill>
                  <a:latin typeface="Huawei Sans" panose="020C0503030203020204" pitchFamily="34" charset="0"/>
                </a:rPr>
                <a:t>Reason phrase</a:t>
              </a:r>
            </a:p>
          </p:txBody>
        </p:sp>
        <p:sp>
          <p:nvSpPr>
            <p:cNvPr id="68" name="矩形 67">
              <a:extLst>
                <a:ext uri="{FF2B5EF4-FFF2-40B4-BE49-F238E27FC236}">
                  <a16:creationId xmlns="" xmlns:a16="http://schemas.microsoft.com/office/drawing/2014/main" id="{3F04E949-4CCC-4846-8B15-6F183B7861C1}"/>
                </a:ext>
              </a:extLst>
            </p:cNvPr>
            <p:cNvSpPr/>
            <p:nvPr/>
          </p:nvSpPr>
          <p:spPr>
            <a:xfrm>
              <a:off x="2952221" y="4281073"/>
              <a:ext cx="5271086" cy="360040"/>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nchorCtr="0"/>
            <a:lstStyle/>
            <a:p>
              <a:pPr algn="ctr" fontAlgn="ctr"/>
              <a:r>
                <a:rPr lang="en-US" sz="1200" dirty="0">
                  <a:solidFill>
                    <a:schemeClr val="accent3">
                      <a:lumMod val="75000"/>
                    </a:schemeClr>
                  </a:solidFill>
                  <a:latin typeface="Huawei Sans" panose="020C0503030203020204" pitchFamily="34" charset="0"/>
                </a:rPr>
                <a:t>Data</a:t>
              </a:r>
            </a:p>
          </p:txBody>
        </p:sp>
        <p:sp>
          <p:nvSpPr>
            <p:cNvPr id="69" name="矩形 68">
              <a:extLst>
                <a:ext uri="{FF2B5EF4-FFF2-40B4-BE49-F238E27FC236}">
                  <a16:creationId xmlns="" xmlns:a16="http://schemas.microsoft.com/office/drawing/2014/main" id="{ED1FF46C-3174-448F-9ADD-33C5AECA1FDF}"/>
                </a:ext>
              </a:extLst>
            </p:cNvPr>
            <p:cNvSpPr/>
            <p:nvPr/>
          </p:nvSpPr>
          <p:spPr>
            <a:xfrm>
              <a:off x="4017736" y="2505869"/>
              <a:ext cx="671367" cy="360040"/>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nchorCtr="0"/>
            <a:lstStyle/>
            <a:p>
              <a:pPr algn="ctr" fontAlgn="ctr"/>
              <a:r>
                <a:rPr lang="en-US" sz="1200" dirty="0">
                  <a:solidFill>
                    <a:srgbClr val="EC7061"/>
                  </a:solidFill>
                  <a:latin typeface="Huawei Sans" panose="020C0503030203020204" pitchFamily="34" charset="0"/>
                </a:rPr>
                <a:t>Space</a:t>
              </a:r>
            </a:p>
          </p:txBody>
        </p:sp>
        <p:sp>
          <p:nvSpPr>
            <p:cNvPr id="70" name="矩形 69">
              <a:extLst>
                <a:ext uri="{FF2B5EF4-FFF2-40B4-BE49-F238E27FC236}">
                  <a16:creationId xmlns="" xmlns:a16="http://schemas.microsoft.com/office/drawing/2014/main" id="{ED1FF46C-3174-448F-9ADD-33C5AECA1FDF}"/>
                </a:ext>
              </a:extLst>
            </p:cNvPr>
            <p:cNvSpPr/>
            <p:nvPr/>
          </p:nvSpPr>
          <p:spPr>
            <a:xfrm>
              <a:off x="5697271" y="2505869"/>
              <a:ext cx="671367" cy="360040"/>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nchorCtr="0"/>
            <a:lstStyle/>
            <a:p>
              <a:pPr algn="ctr" fontAlgn="ctr"/>
              <a:r>
                <a:rPr lang="en-US" sz="1200" dirty="0">
                  <a:solidFill>
                    <a:srgbClr val="EC7061"/>
                  </a:solidFill>
                  <a:latin typeface="Huawei Sans" panose="020C0503030203020204" pitchFamily="34" charset="0"/>
                </a:rPr>
                <a:t>Space</a:t>
              </a:r>
            </a:p>
          </p:txBody>
        </p:sp>
        <p:grpSp>
          <p:nvGrpSpPr>
            <p:cNvPr id="71" name="组合 70"/>
            <p:cNvGrpSpPr/>
            <p:nvPr/>
          </p:nvGrpSpPr>
          <p:grpSpPr>
            <a:xfrm>
              <a:off x="2952221" y="3918766"/>
              <a:ext cx="1739704" cy="360040"/>
              <a:chOff x="6670863" y="4556412"/>
              <a:chExt cx="1739704" cy="360040"/>
            </a:xfrm>
            <a:solidFill>
              <a:schemeClr val="bg1"/>
            </a:solidFill>
          </p:grpSpPr>
          <p:sp>
            <p:nvSpPr>
              <p:cNvPr id="84" name="矩形 83">
                <a:extLst>
                  <a:ext uri="{FF2B5EF4-FFF2-40B4-BE49-F238E27FC236}">
                    <a16:creationId xmlns="" xmlns:a16="http://schemas.microsoft.com/office/drawing/2014/main" id="{ED1FF46C-3174-448F-9ADD-33C5AECA1FDF}"/>
                  </a:ext>
                </a:extLst>
              </p:cNvPr>
              <p:cNvSpPr/>
              <p:nvPr/>
            </p:nvSpPr>
            <p:spPr>
              <a:xfrm>
                <a:off x="6670863" y="4556412"/>
                <a:ext cx="954496" cy="360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nchorCtr="0"/>
              <a:lstStyle/>
              <a:p>
                <a:pPr algn="ctr" fontAlgn="ctr"/>
                <a:r>
                  <a:rPr lang="en-US" sz="1200" dirty="0">
                    <a:solidFill>
                      <a:schemeClr val="accent6">
                        <a:lumMod val="75000"/>
                      </a:schemeClr>
                    </a:solidFill>
                    <a:latin typeface="Huawei Sans" panose="020C0503030203020204" pitchFamily="34" charset="0"/>
                  </a:rPr>
                  <a:t>Carriage return</a:t>
                </a:r>
              </a:p>
            </p:txBody>
          </p:sp>
          <p:sp>
            <p:nvSpPr>
              <p:cNvPr id="85" name="矩形 84">
                <a:extLst>
                  <a:ext uri="{FF2B5EF4-FFF2-40B4-BE49-F238E27FC236}">
                    <a16:creationId xmlns="" xmlns:a16="http://schemas.microsoft.com/office/drawing/2014/main" id="{ED1FF46C-3174-448F-9ADD-33C5AECA1FDF}"/>
                  </a:ext>
                </a:extLst>
              </p:cNvPr>
              <p:cNvSpPr/>
              <p:nvPr/>
            </p:nvSpPr>
            <p:spPr>
              <a:xfrm>
                <a:off x="7625683" y="4556412"/>
                <a:ext cx="784884" cy="36004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nchorCtr="0"/>
              <a:lstStyle/>
              <a:p>
                <a:pPr algn="ctr" fontAlgn="ctr"/>
                <a:r>
                  <a:rPr lang="en-US" sz="1200" dirty="0">
                    <a:solidFill>
                      <a:schemeClr val="accent6">
                        <a:lumMod val="75000"/>
                      </a:schemeClr>
                    </a:solidFill>
                    <a:latin typeface="Huawei Sans" panose="020C0503030203020204" pitchFamily="34" charset="0"/>
                  </a:rPr>
                  <a:t>Linefeed</a:t>
                </a:r>
              </a:p>
            </p:txBody>
          </p:sp>
        </p:grpSp>
        <p:grpSp>
          <p:nvGrpSpPr>
            <p:cNvPr id="72" name="组合 71"/>
            <p:cNvGrpSpPr/>
            <p:nvPr/>
          </p:nvGrpSpPr>
          <p:grpSpPr>
            <a:xfrm>
              <a:off x="2952221" y="2852667"/>
              <a:ext cx="5271087" cy="370535"/>
              <a:chOff x="1898947" y="4916449"/>
              <a:chExt cx="5271087" cy="357297"/>
            </a:xfrm>
            <a:solidFill>
              <a:schemeClr val="bg1"/>
            </a:solidFill>
          </p:grpSpPr>
          <p:sp>
            <p:nvSpPr>
              <p:cNvPr id="81" name="矩形 80">
                <a:extLst>
                  <a:ext uri="{FF2B5EF4-FFF2-40B4-BE49-F238E27FC236}">
                    <a16:creationId xmlns="" xmlns:a16="http://schemas.microsoft.com/office/drawing/2014/main" id="{DE3F0C5F-22A9-4922-B2C2-C3EB12DD441E}"/>
                  </a:ext>
                </a:extLst>
              </p:cNvPr>
              <p:cNvSpPr/>
              <p:nvPr/>
            </p:nvSpPr>
            <p:spPr>
              <a:xfrm>
                <a:off x="1898947" y="4916450"/>
                <a:ext cx="3516164" cy="357295"/>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nchorCtr="0"/>
              <a:lstStyle/>
              <a:p>
                <a:pPr fontAlgn="ctr"/>
                <a:r>
                  <a:rPr lang="en-US" sz="1200" dirty="0">
                    <a:solidFill>
                      <a:srgbClr val="00B0F0"/>
                    </a:solidFill>
                    <a:latin typeface="Huawei Sans" panose="020C0503030203020204" pitchFamily="34" charset="0"/>
                  </a:rPr>
                  <a:t>Header field name:Value</a:t>
                </a:r>
              </a:p>
            </p:txBody>
          </p:sp>
          <p:sp>
            <p:nvSpPr>
              <p:cNvPr id="82" name="矩形 81">
                <a:extLst>
                  <a:ext uri="{FF2B5EF4-FFF2-40B4-BE49-F238E27FC236}">
                    <a16:creationId xmlns="" xmlns:a16="http://schemas.microsoft.com/office/drawing/2014/main" id="{ED1FF46C-3174-448F-9ADD-33C5AECA1FDF}"/>
                  </a:ext>
                </a:extLst>
              </p:cNvPr>
              <p:cNvSpPr/>
              <p:nvPr/>
            </p:nvSpPr>
            <p:spPr>
              <a:xfrm>
                <a:off x="5404225" y="4916449"/>
                <a:ext cx="981215" cy="357297"/>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nchorCtr="0"/>
              <a:lstStyle/>
              <a:p>
                <a:pPr algn="ctr" fontAlgn="ctr"/>
                <a:r>
                  <a:rPr lang="en-US" sz="1200" dirty="0">
                    <a:solidFill>
                      <a:srgbClr val="00B0F0"/>
                    </a:solidFill>
                    <a:latin typeface="Huawei Sans" panose="020C0503030203020204" pitchFamily="34" charset="0"/>
                  </a:rPr>
                  <a:t>Carriage return</a:t>
                </a:r>
              </a:p>
            </p:txBody>
          </p:sp>
          <p:sp>
            <p:nvSpPr>
              <p:cNvPr id="83" name="矩形 82">
                <a:extLst>
                  <a:ext uri="{FF2B5EF4-FFF2-40B4-BE49-F238E27FC236}">
                    <a16:creationId xmlns="" xmlns:a16="http://schemas.microsoft.com/office/drawing/2014/main" id="{ED1FF46C-3174-448F-9ADD-33C5AECA1FDF}"/>
                  </a:ext>
                </a:extLst>
              </p:cNvPr>
              <p:cNvSpPr/>
              <p:nvPr/>
            </p:nvSpPr>
            <p:spPr>
              <a:xfrm>
                <a:off x="6385150" y="4916449"/>
                <a:ext cx="784884" cy="357297"/>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nchorCtr="0"/>
              <a:lstStyle/>
              <a:p>
                <a:pPr algn="ctr" fontAlgn="ctr"/>
                <a:r>
                  <a:rPr lang="en-US" sz="1200" dirty="0">
                    <a:solidFill>
                      <a:srgbClr val="00B0F0"/>
                    </a:solidFill>
                    <a:latin typeface="Huawei Sans" panose="020C0503030203020204" pitchFamily="34" charset="0"/>
                  </a:rPr>
                  <a:t>Linefeed</a:t>
                </a:r>
              </a:p>
            </p:txBody>
          </p:sp>
        </p:grpSp>
        <p:sp>
          <p:nvSpPr>
            <p:cNvPr id="73" name="矩形 72">
              <a:extLst>
                <a:ext uri="{FF2B5EF4-FFF2-40B4-BE49-F238E27FC236}">
                  <a16:creationId xmlns="" xmlns:a16="http://schemas.microsoft.com/office/drawing/2014/main" id="{DE3F0C5F-22A9-4922-B2C2-C3EB12DD441E}"/>
                </a:ext>
              </a:extLst>
            </p:cNvPr>
            <p:cNvSpPr/>
            <p:nvPr/>
          </p:nvSpPr>
          <p:spPr>
            <a:xfrm>
              <a:off x="2952221" y="3219311"/>
              <a:ext cx="5271086" cy="357295"/>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nchorCtr="0"/>
            <a:lstStyle/>
            <a:p>
              <a:pPr algn="ctr" fontAlgn="ctr"/>
              <a:r>
                <a:rPr lang="en-US" sz="1200" dirty="0">
                  <a:solidFill>
                    <a:srgbClr val="00B0F0"/>
                  </a:solidFill>
                  <a:latin typeface="Huawei Sans" panose="020C0503030203020204" pitchFamily="34" charset="0"/>
                </a:rPr>
                <a:t>...</a:t>
              </a:r>
            </a:p>
          </p:txBody>
        </p:sp>
        <p:grpSp>
          <p:nvGrpSpPr>
            <p:cNvPr id="74" name="组合 73"/>
            <p:cNvGrpSpPr/>
            <p:nvPr/>
          </p:nvGrpSpPr>
          <p:grpSpPr>
            <a:xfrm>
              <a:off x="2952222" y="3568466"/>
              <a:ext cx="5271085" cy="356738"/>
              <a:chOff x="1894037" y="4912559"/>
              <a:chExt cx="5271085" cy="350301"/>
            </a:xfrm>
            <a:solidFill>
              <a:schemeClr val="bg1"/>
            </a:solidFill>
          </p:grpSpPr>
          <p:sp>
            <p:nvSpPr>
              <p:cNvPr id="78" name="矩形 77">
                <a:extLst>
                  <a:ext uri="{FF2B5EF4-FFF2-40B4-BE49-F238E27FC236}">
                    <a16:creationId xmlns="" xmlns:a16="http://schemas.microsoft.com/office/drawing/2014/main" id="{DE3F0C5F-22A9-4922-B2C2-C3EB12DD441E}"/>
                  </a:ext>
                </a:extLst>
              </p:cNvPr>
              <p:cNvSpPr/>
              <p:nvPr/>
            </p:nvSpPr>
            <p:spPr>
              <a:xfrm>
                <a:off x="1894037" y="4912559"/>
                <a:ext cx="3521074" cy="343134"/>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nchorCtr="0"/>
              <a:lstStyle/>
              <a:p>
                <a:pPr fontAlgn="ctr"/>
                <a:r>
                  <a:rPr lang="en-US" sz="1200" dirty="0">
                    <a:solidFill>
                      <a:srgbClr val="00B0F0"/>
                    </a:solidFill>
                    <a:latin typeface="Huawei Sans" panose="020C0503030203020204" pitchFamily="34" charset="0"/>
                  </a:rPr>
                  <a:t>Header field name:Value</a:t>
                </a:r>
              </a:p>
            </p:txBody>
          </p:sp>
          <p:sp>
            <p:nvSpPr>
              <p:cNvPr id="79" name="矩形 78">
                <a:extLst>
                  <a:ext uri="{FF2B5EF4-FFF2-40B4-BE49-F238E27FC236}">
                    <a16:creationId xmlns="" xmlns:a16="http://schemas.microsoft.com/office/drawing/2014/main" id="{ED1FF46C-3174-448F-9ADD-33C5AECA1FDF}"/>
                  </a:ext>
                </a:extLst>
              </p:cNvPr>
              <p:cNvSpPr/>
              <p:nvPr/>
            </p:nvSpPr>
            <p:spPr>
              <a:xfrm>
                <a:off x="5404225" y="4912559"/>
                <a:ext cx="981215" cy="350301"/>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nchorCtr="0"/>
              <a:lstStyle/>
              <a:p>
                <a:pPr algn="ctr" fontAlgn="ctr"/>
                <a:r>
                  <a:rPr lang="en-US" sz="1200" dirty="0">
                    <a:solidFill>
                      <a:srgbClr val="00B0F0"/>
                    </a:solidFill>
                    <a:latin typeface="Huawei Sans" panose="020C0503030203020204" pitchFamily="34" charset="0"/>
                  </a:rPr>
                  <a:t>Carriage return</a:t>
                </a:r>
              </a:p>
            </p:txBody>
          </p:sp>
          <p:sp>
            <p:nvSpPr>
              <p:cNvPr id="80" name="矩形 79">
                <a:extLst>
                  <a:ext uri="{FF2B5EF4-FFF2-40B4-BE49-F238E27FC236}">
                    <a16:creationId xmlns="" xmlns:a16="http://schemas.microsoft.com/office/drawing/2014/main" id="{ED1FF46C-3174-448F-9ADD-33C5AECA1FDF}"/>
                  </a:ext>
                </a:extLst>
              </p:cNvPr>
              <p:cNvSpPr/>
              <p:nvPr/>
            </p:nvSpPr>
            <p:spPr>
              <a:xfrm>
                <a:off x="6385150" y="4912559"/>
                <a:ext cx="779972" cy="350301"/>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nchorCtr="0"/>
              <a:lstStyle/>
              <a:p>
                <a:pPr algn="ctr" fontAlgn="ctr"/>
                <a:r>
                  <a:rPr lang="en-US" sz="1200" dirty="0">
                    <a:solidFill>
                      <a:srgbClr val="00B0F0"/>
                    </a:solidFill>
                    <a:latin typeface="Huawei Sans" panose="020C0503030203020204" pitchFamily="34" charset="0"/>
                  </a:rPr>
                  <a:t>Linefeed</a:t>
                </a:r>
              </a:p>
            </p:txBody>
          </p:sp>
        </p:grpSp>
        <p:grpSp>
          <p:nvGrpSpPr>
            <p:cNvPr id="75" name="组合 74"/>
            <p:cNvGrpSpPr/>
            <p:nvPr/>
          </p:nvGrpSpPr>
          <p:grpSpPr>
            <a:xfrm>
              <a:off x="7582488" y="2505861"/>
              <a:ext cx="1726878" cy="346895"/>
              <a:chOff x="6514698" y="4556412"/>
              <a:chExt cx="1726878" cy="357709"/>
            </a:xfrm>
            <a:solidFill>
              <a:schemeClr val="bg1"/>
            </a:solidFill>
          </p:grpSpPr>
          <p:sp>
            <p:nvSpPr>
              <p:cNvPr id="76" name="矩形 75">
                <a:extLst>
                  <a:ext uri="{FF2B5EF4-FFF2-40B4-BE49-F238E27FC236}">
                    <a16:creationId xmlns="" xmlns:a16="http://schemas.microsoft.com/office/drawing/2014/main" id="{ED1FF46C-3174-448F-9ADD-33C5AECA1FDF}"/>
                  </a:ext>
                </a:extLst>
              </p:cNvPr>
              <p:cNvSpPr/>
              <p:nvPr/>
            </p:nvSpPr>
            <p:spPr>
              <a:xfrm>
                <a:off x="6514698" y="4556412"/>
                <a:ext cx="941995" cy="357610"/>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nchorCtr="0"/>
              <a:lstStyle/>
              <a:p>
                <a:pPr algn="ctr" fontAlgn="ctr"/>
                <a:r>
                  <a:rPr lang="en-US" sz="1200" dirty="0">
                    <a:solidFill>
                      <a:srgbClr val="EC7061"/>
                    </a:solidFill>
                    <a:latin typeface="Huawei Sans" panose="020C0503030203020204" pitchFamily="34" charset="0"/>
                  </a:rPr>
                  <a:t>Carriage return</a:t>
                </a:r>
              </a:p>
            </p:txBody>
          </p:sp>
          <p:sp>
            <p:nvSpPr>
              <p:cNvPr id="77" name="矩形 76">
                <a:extLst>
                  <a:ext uri="{FF2B5EF4-FFF2-40B4-BE49-F238E27FC236}">
                    <a16:creationId xmlns="" xmlns:a16="http://schemas.microsoft.com/office/drawing/2014/main" id="{ED1FF46C-3174-448F-9ADD-33C5AECA1FDF}"/>
                  </a:ext>
                </a:extLst>
              </p:cNvPr>
              <p:cNvSpPr/>
              <p:nvPr/>
            </p:nvSpPr>
            <p:spPr>
              <a:xfrm>
                <a:off x="7456692" y="4556412"/>
                <a:ext cx="784884" cy="357709"/>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nchorCtr="0"/>
              <a:lstStyle/>
              <a:p>
                <a:pPr algn="ctr" fontAlgn="ctr"/>
                <a:r>
                  <a:rPr lang="en-US" sz="1200" dirty="0">
                    <a:solidFill>
                      <a:srgbClr val="EC7061"/>
                    </a:solidFill>
                    <a:latin typeface="Huawei Sans" panose="020C0503030203020204" pitchFamily="34" charset="0"/>
                  </a:rPr>
                  <a:t>Linefeed</a:t>
                </a:r>
              </a:p>
            </p:txBody>
          </p:sp>
        </p:grpSp>
      </p:grpSp>
      <p:sp>
        <p:nvSpPr>
          <p:cNvPr id="98" name="AutoShape 35"/>
          <p:cNvSpPr>
            <a:spLocks/>
          </p:cNvSpPr>
          <p:nvPr/>
        </p:nvSpPr>
        <p:spPr bwMode="auto">
          <a:xfrm>
            <a:off x="3482260" y="2420238"/>
            <a:ext cx="218282" cy="1041052"/>
          </a:xfrm>
          <a:prstGeom prst="leftBrace">
            <a:avLst>
              <a:gd name="adj1" fmla="val 112010"/>
              <a:gd name="adj2" fmla="val 50000"/>
            </a:avLst>
          </a:prstGeom>
          <a:noFill/>
          <a:ln w="19050">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lIns="36000" rIns="36000" anchor="ctr" anchorCtr="0"/>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100" dirty="0">
              <a:latin typeface="Huawei Sans" panose="020C0503030203020204" pitchFamily="34" charset="0"/>
              <a:ea typeface="+mn-ea"/>
            </a:endParaRPr>
          </a:p>
        </p:txBody>
      </p:sp>
      <p:sp>
        <p:nvSpPr>
          <p:cNvPr id="99" name="AutoShape 35"/>
          <p:cNvSpPr>
            <a:spLocks/>
          </p:cNvSpPr>
          <p:nvPr/>
        </p:nvSpPr>
        <p:spPr bwMode="auto">
          <a:xfrm>
            <a:off x="3500452" y="2047966"/>
            <a:ext cx="200141" cy="237667"/>
          </a:xfrm>
          <a:prstGeom prst="leftBrace">
            <a:avLst>
              <a:gd name="adj1" fmla="val 112010"/>
              <a:gd name="adj2" fmla="val 50000"/>
            </a:avLst>
          </a:prstGeom>
          <a:noFill/>
          <a:ln w="19050">
            <a:solidFill>
              <a:srgbClr val="EC7061"/>
            </a:solidFill>
            <a:round/>
            <a:headEnd/>
            <a:tailEnd/>
          </a:ln>
          <a:extLst>
            <a:ext uri="{909E8E84-426E-40DD-AFC4-6F175D3DCCD1}">
              <a14:hiddenFill xmlns:a14="http://schemas.microsoft.com/office/drawing/2010/main">
                <a:solidFill>
                  <a:srgbClr val="FFFFFF"/>
                </a:solidFill>
              </a14:hiddenFill>
            </a:ext>
          </a:extLst>
        </p:spPr>
        <p:txBody>
          <a:bodyPr wrap="none" lIns="36000" rIns="36000" anchor="ctr" anchorCtr="0"/>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100" dirty="0">
              <a:latin typeface="Huawei Sans" panose="020C0503030203020204" pitchFamily="34" charset="0"/>
              <a:ea typeface="+mn-ea"/>
            </a:endParaRPr>
          </a:p>
        </p:txBody>
      </p:sp>
      <p:sp>
        <p:nvSpPr>
          <p:cNvPr id="100" name="AutoShape 35"/>
          <p:cNvSpPr>
            <a:spLocks/>
          </p:cNvSpPr>
          <p:nvPr/>
        </p:nvSpPr>
        <p:spPr bwMode="auto">
          <a:xfrm>
            <a:off x="3485986" y="3542490"/>
            <a:ext cx="200141" cy="237667"/>
          </a:xfrm>
          <a:prstGeom prst="leftBrace">
            <a:avLst>
              <a:gd name="adj1" fmla="val 112010"/>
              <a:gd name="adj2" fmla="val 50000"/>
            </a:avLst>
          </a:prstGeom>
          <a:noFill/>
          <a:ln w="19050">
            <a:solidFill>
              <a:srgbClr val="FFD17D"/>
            </a:solidFill>
            <a:round/>
            <a:headEnd/>
            <a:tailEnd/>
          </a:ln>
          <a:extLst>
            <a:ext uri="{909E8E84-426E-40DD-AFC4-6F175D3DCCD1}">
              <a14:hiddenFill xmlns:a14="http://schemas.microsoft.com/office/drawing/2010/main">
                <a:solidFill>
                  <a:srgbClr val="FFFFFF"/>
                </a:solidFill>
              </a14:hiddenFill>
            </a:ext>
          </a:extLst>
        </p:spPr>
        <p:txBody>
          <a:bodyPr wrap="none" lIns="36000" rIns="36000" anchor="ctr" anchorCtr="0"/>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100" dirty="0">
              <a:latin typeface="Huawei Sans" panose="020C0503030203020204" pitchFamily="34" charset="0"/>
              <a:ea typeface="+mn-ea"/>
            </a:endParaRPr>
          </a:p>
        </p:txBody>
      </p:sp>
      <p:sp>
        <p:nvSpPr>
          <p:cNvPr id="101" name="AutoShape 35"/>
          <p:cNvSpPr>
            <a:spLocks/>
          </p:cNvSpPr>
          <p:nvPr/>
        </p:nvSpPr>
        <p:spPr bwMode="auto">
          <a:xfrm>
            <a:off x="3521505" y="4769168"/>
            <a:ext cx="189747" cy="763823"/>
          </a:xfrm>
          <a:prstGeom prst="leftBrace">
            <a:avLst>
              <a:gd name="adj1" fmla="val 112010"/>
              <a:gd name="adj2" fmla="val 50000"/>
            </a:avLst>
          </a:prstGeom>
          <a:noFill/>
          <a:ln w="19050">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lIns="36000" rIns="36000" anchor="ctr" anchorCtr="0"/>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100" dirty="0">
              <a:latin typeface="Huawei Sans" panose="020C0503030203020204" pitchFamily="34" charset="0"/>
              <a:ea typeface="+mn-ea"/>
            </a:endParaRPr>
          </a:p>
        </p:txBody>
      </p:sp>
      <p:sp>
        <p:nvSpPr>
          <p:cNvPr id="102" name="AutoShape 35"/>
          <p:cNvSpPr>
            <a:spLocks/>
          </p:cNvSpPr>
          <p:nvPr/>
        </p:nvSpPr>
        <p:spPr bwMode="auto">
          <a:xfrm>
            <a:off x="3516308" y="5965413"/>
            <a:ext cx="200141" cy="237667"/>
          </a:xfrm>
          <a:prstGeom prst="leftBrace">
            <a:avLst>
              <a:gd name="adj1" fmla="val 112010"/>
              <a:gd name="adj2" fmla="val 50000"/>
            </a:avLst>
          </a:prstGeom>
          <a:noFill/>
          <a:ln w="19050">
            <a:solidFill>
              <a:srgbClr val="8BC9A0"/>
            </a:solidFill>
            <a:round/>
            <a:headEnd/>
            <a:tailEnd/>
          </a:ln>
          <a:extLst>
            <a:ext uri="{909E8E84-426E-40DD-AFC4-6F175D3DCCD1}">
              <a14:hiddenFill xmlns:a14="http://schemas.microsoft.com/office/drawing/2010/main">
                <a:solidFill>
                  <a:srgbClr val="FFFFFF"/>
                </a:solidFill>
              </a14:hiddenFill>
            </a:ext>
          </a:extLst>
        </p:spPr>
        <p:txBody>
          <a:bodyPr wrap="none" lIns="36000" rIns="36000" anchor="ctr" anchorCtr="0"/>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100" dirty="0">
              <a:latin typeface="Huawei Sans" panose="020C0503030203020204" pitchFamily="34" charset="0"/>
              <a:ea typeface="+mn-ea"/>
            </a:endParaRPr>
          </a:p>
        </p:txBody>
      </p:sp>
      <p:sp>
        <p:nvSpPr>
          <p:cNvPr id="103" name="AutoShape 35"/>
          <p:cNvSpPr>
            <a:spLocks/>
          </p:cNvSpPr>
          <p:nvPr/>
        </p:nvSpPr>
        <p:spPr bwMode="auto">
          <a:xfrm>
            <a:off x="3507375" y="5631098"/>
            <a:ext cx="200141" cy="237667"/>
          </a:xfrm>
          <a:prstGeom prst="leftBrace">
            <a:avLst>
              <a:gd name="adj1" fmla="val 112010"/>
              <a:gd name="adj2" fmla="val 50000"/>
            </a:avLst>
          </a:prstGeom>
          <a:noFill/>
          <a:ln w="19050">
            <a:solidFill>
              <a:srgbClr val="FFD17D"/>
            </a:solidFill>
            <a:round/>
            <a:headEnd/>
            <a:tailEnd/>
          </a:ln>
          <a:extLst>
            <a:ext uri="{909E8E84-426E-40DD-AFC4-6F175D3DCCD1}">
              <a14:hiddenFill xmlns:a14="http://schemas.microsoft.com/office/drawing/2010/main">
                <a:solidFill>
                  <a:srgbClr val="FFFFFF"/>
                </a:solidFill>
              </a14:hiddenFill>
            </a:ext>
          </a:extLst>
        </p:spPr>
        <p:txBody>
          <a:bodyPr wrap="none" lIns="36000" rIns="36000" anchor="ctr" anchorCtr="0"/>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100" dirty="0">
              <a:latin typeface="Huawei Sans" panose="020C0503030203020204" pitchFamily="34" charset="0"/>
              <a:ea typeface="+mn-ea"/>
            </a:endParaRPr>
          </a:p>
        </p:txBody>
      </p:sp>
      <p:sp>
        <p:nvSpPr>
          <p:cNvPr id="104" name="AutoShape 35"/>
          <p:cNvSpPr>
            <a:spLocks/>
          </p:cNvSpPr>
          <p:nvPr/>
        </p:nvSpPr>
        <p:spPr bwMode="auto">
          <a:xfrm>
            <a:off x="3516308" y="4336608"/>
            <a:ext cx="200141" cy="237667"/>
          </a:xfrm>
          <a:prstGeom prst="leftBrace">
            <a:avLst>
              <a:gd name="adj1" fmla="val 112010"/>
              <a:gd name="adj2" fmla="val 50000"/>
            </a:avLst>
          </a:prstGeom>
          <a:noFill/>
          <a:ln w="19050">
            <a:solidFill>
              <a:srgbClr val="EC7061"/>
            </a:solidFill>
            <a:round/>
            <a:headEnd/>
            <a:tailEnd/>
          </a:ln>
          <a:extLst>
            <a:ext uri="{909E8E84-426E-40DD-AFC4-6F175D3DCCD1}">
              <a14:hiddenFill xmlns:a14="http://schemas.microsoft.com/office/drawing/2010/main">
                <a:solidFill>
                  <a:srgbClr val="FFFFFF"/>
                </a:solidFill>
              </a14:hiddenFill>
            </a:ext>
          </a:extLst>
        </p:spPr>
        <p:txBody>
          <a:bodyPr wrap="none" lIns="36000" rIns="36000" anchor="ctr" anchorCtr="0"/>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100" dirty="0">
              <a:latin typeface="Huawei Sans" panose="020C0503030203020204" pitchFamily="34" charset="0"/>
              <a:ea typeface="+mn-ea"/>
            </a:endParaRPr>
          </a:p>
        </p:txBody>
      </p:sp>
      <p:sp>
        <p:nvSpPr>
          <p:cNvPr id="105" name="AutoShape 35"/>
          <p:cNvSpPr>
            <a:spLocks/>
          </p:cNvSpPr>
          <p:nvPr/>
        </p:nvSpPr>
        <p:spPr bwMode="auto">
          <a:xfrm>
            <a:off x="3496527" y="3818321"/>
            <a:ext cx="200141" cy="237667"/>
          </a:xfrm>
          <a:prstGeom prst="leftBrace">
            <a:avLst>
              <a:gd name="adj1" fmla="val 112010"/>
              <a:gd name="adj2" fmla="val 50000"/>
            </a:avLst>
          </a:prstGeom>
          <a:noFill/>
          <a:ln w="19050">
            <a:solidFill>
              <a:srgbClr val="8BC9A0"/>
            </a:solidFill>
            <a:round/>
            <a:headEnd/>
            <a:tailEnd/>
          </a:ln>
          <a:extLst>
            <a:ext uri="{909E8E84-426E-40DD-AFC4-6F175D3DCCD1}">
              <a14:hiddenFill xmlns:a14="http://schemas.microsoft.com/office/drawing/2010/main">
                <a:solidFill>
                  <a:srgbClr val="FFFFFF"/>
                </a:solidFill>
              </a14:hiddenFill>
            </a:ext>
          </a:extLst>
        </p:spPr>
        <p:txBody>
          <a:bodyPr wrap="none" lIns="36000" rIns="36000" anchor="ctr" anchorCtr="0"/>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100" dirty="0">
              <a:latin typeface="Huawei Sans" panose="020C0503030203020204" pitchFamily="34" charset="0"/>
              <a:ea typeface="+mn-ea"/>
            </a:endParaRPr>
          </a:p>
        </p:txBody>
      </p:sp>
      <p:cxnSp>
        <p:nvCxnSpPr>
          <p:cNvPr id="108" name="肘形连接符 107"/>
          <p:cNvCxnSpPr>
            <a:stCxn id="100" idx="1"/>
            <a:endCxn id="103" idx="1"/>
          </p:cNvCxnSpPr>
          <p:nvPr/>
        </p:nvCxnSpPr>
        <p:spPr>
          <a:xfrm rot="10800000" flipH="1" flipV="1">
            <a:off x="3485985" y="3661324"/>
            <a:ext cx="21389" cy="2088607"/>
          </a:xfrm>
          <a:prstGeom prst="bentConnector3">
            <a:avLst>
              <a:gd name="adj1" fmla="val -2033992"/>
            </a:avLst>
          </a:prstGeom>
          <a:ln w="1270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肘形连接符 106"/>
          <p:cNvCxnSpPr>
            <a:stCxn id="98" idx="1"/>
            <a:endCxn id="101" idx="1"/>
          </p:cNvCxnSpPr>
          <p:nvPr/>
        </p:nvCxnSpPr>
        <p:spPr>
          <a:xfrm rot="10800000" flipH="1" flipV="1">
            <a:off x="3482260" y="2940762"/>
            <a:ext cx="39245" cy="2210317"/>
          </a:xfrm>
          <a:prstGeom prst="bentConnector3">
            <a:avLst>
              <a:gd name="adj1" fmla="val -1613390"/>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106" name="肘形连接符 105"/>
          <p:cNvCxnSpPr>
            <a:stCxn id="99" idx="1"/>
            <a:endCxn id="104" idx="1"/>
          </p:cNvCxnSpPr>
          <p:nvPr/>
        </p:nvCxnSpPr>
        <p:spPr>
          <a:xfrm rot="10800000" flipH="1" flipV="1">
            <a:off x="3500452" y="2166799"/>
            <a:ext cx="15856" cy="2288642"/>
          </a:xfrm>
          <a:prstGeom prst="bentConnector3">
            <a:avLst>
              <a:gd name="adj1" fmla="val -5398047"/>
            </a:avLst>
          </a:prstGeom>
          <a:ln w="1270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47" name="内容占位符 2"/>
          <p:cNvSpPr txBox="1">
            <a:spLocks/>
          </p:cNvSpPr>
          <p:nvPr/>
        </p:nvSpPr>
        <p:spPr>
          <a:xfrm>
            <a:off x="448220" y="1234010"/>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a:latin typeface="Huawei Sans" panose="020C0503030203020204" pitchFamily="34" charset="0"/>
              </a:rPr>
              <a:t>The server sends a response to the client, indicating that the authentication is successful.</a:t>
            </a:r>
          </a:p>
        </p:txBody>
      </p:sp>
    </p:spTree>
    <p:extLst>
      <p:ext uri="{BB962C8B-B14F-4D97-AF65-F5344CB8AC3E}">
        <p14:creationId xmlns:p14="http://schemas.microsoft.com/office/powerpoint/2010/main" val="15904725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sz="quarter" idx="11"/>
          </p:nvPr>
        </p:nvSpPr>
        <p:spPr/>
        <p:txBody>
          <a:bodyPr/>
          <a:lstStyle/>
          <a:p>
            <a:r>
              <a:rPr lang="en-US"/>
              <a:t>Upon completion of this course, you will be able to:</a:t>
            </a:r>
          </a:p>
          <a:p>
            <a:pPr lvl="1"/>
            <a:r>
              <a:rPr lang="en-US"/>
              <a:t>Have full knowledge of the background, concepts, and highlights of REST.</a:t>
            </a:r>
          </a:p>
          <a:p>
            <a:pPr lvl="1"/>
            <a:r>
              <a:rPr lang="en-US"/>
              <a:t>Understand the relationship between REST, RESTful, and RESTCONF.</a:t>
            </a:r>
          </a:p>
          <a:p>
            <a:pPr lvl="1"/>
            <a:r>
              <a:rPr lang="en-US"/>
              <a:t>Master the HTTP packet format and field descriptions.</a:t>
            </a:r>
          </a:p>
          <a:p>
            <a:pPr lvl="1"/>
            <a:r>
              <a:rPr lang="en-US"/>
              <a:t>Understand the relationship between HTTP, HTTPS, and HTTP/2.</a:t>
            </a:r>
          </a:p>
          <a:p>
            <a:pPr lvl="1"/>
            <a:r>
              <a:rPr lang="en-US"/>
              <a:t>Grasp basic capabilities for invoking RESTful APIs.</a:t>
            </a:r>
            <a:endParaRPr lang="en-US" dirty="0"/>
          </a:p>
        </p:txBody>
      </p:sp>
    </p:spTree>
    <p:extLst>
      <p:ext uri="{BB962C8B-B14F-4D97-AF65-F5344CB8AC3E}">
        <p14:creationId xmlns:p14="http://schemas.microsoft.com/office/powerpoint/2010/main" val="327956501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REST and RESTful</a:t>
            </a:r>
          </a:p>
          <a:p>
            <a:pPr marL="457017" indent="-457017" fontAlgn="auto"/>
            <a:r>
              <a:rPr lang="en-US" b="1" dirty="0">
                <a:latin typeface="Huawei Sans" panose="020C0503030203020204" pitchFamily="34" charset="0"/>
                <a:ea typeface="方正兰亭黑简体" panose="02000000000000000000" pitchFamily="2" charset="-122"/>
                <a:sym typeface="Huawei Sans" panose="020C0503030203020204" pitchFamily="34" charset="0"/>
              </a:rPr>
              <a:t>Working Principle of HTTP</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Overview of HTTP</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HTTP/1.1</a:t>
            </a:r>
          </a:p>
          <a:p>
            <a:pPr lvl="1" fontAlgn="auto">
              <a:buFont typeface="微软雅黑" panose="020B0503020204020204" pitchFamily="34" charset="-122"/>
              <a:buChar char="▪"/>
            </a:pPr>
            <a:r>
              <a:rPr lang="en-US" b="1" dirty="0">
                <a:latin typeface="Huawei Sans" panose="020C0503030203020204" pitchFamily="34" charset="0"/>
                <a:ea typeface="方正兰亭黑简体" panose="02000000000000000000" pitchFamily="2" charset="-122"/>
                <a:sym typeface="Huawei Sans" panose="020C0503030203020204" pitchFamily="34" charset="0"/>
              </a:rPr>
              <a:t>HTTPS and HTTP/2</a:t>
            </a: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Practices in Invoking RESTful APIs</a:t>
            </a:r>
          </a:p>
        </p:txBody>
      </p:sp>
    </p:spTree>
    <p:extLst>
      <p:ext uri="{BB962C8B-B14F-4D97-AF65-F5344CB8AC3E}">
        <p14:creationId xmlns:p14="http://schemas.microsoft.com/office/powerpoint/2010/main" val="377225484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Overview of HTTPS</a:t>
            </a:r>
            <a:endParaRPr lang="en-US" dirty="0"/>
          </a:p>
        </p:txBody>
      </p:sp>
      <p:sp>
        <p:nvSpPr>
          <p:cNvPr id="3" name="内容占位符 2"/>
          <p:cNvSpPr txBox="1">
            <a:spLocks/>
          </p:cNvSpPr>
          <p:nvPr/>
        </p:nvSpPr>
        <p:spPr>
          <a:xfrm>
            <a:off x="445686" y="1243012"/>
            <a:ext cx="11276184" cy="1692593"/>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endParaRPr lang="en-US" altLang="zh-CN" sz="1600" dirty="0">
              <a:latin typeface="Huawei Sans" panose="020C0503030203020204" pitchFamily="34" charset="0"/>
            </a:endParaRPr>
          </a:p>
        </p:txBody>
      </p:sp>
      <p:sp>
        <p:nvSpPr>
          <p:cNvPr id="7" name="文本占位符 3">
            <a:extLst>
              <a:ext uri="{FF2B5EF4-FFF2-40B4-BE49-F238E27FC236}">
                <a16:creationId xmlns="" xmlns:a16="http://schemas.microsoft.com/office/drawing/2014/main" id="{0AD84FAA-B1FC-4E83-9D3D-4342BE18F678}"/>
              </a:ext>
            </a:extLst>
          </p:cNvPr>
          <p:cNvSpPr txBox="1">
            <a:spLocks/>
          </p:cNvSpPr>
          <p:nvPr/>
        </p:nvSpPr>
        <p:spPr>
          <a:xfrm>
            <a:off x="449804" y="1234011"/>
            <a:ext cx="10926233" cy="5232626"/>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a:latin typeface="Huawei Sans" panose="020C0503030203020204" pitchFamily="34" charset="0"/>
              </a:rPr>
              <a:t>Based on HTTP, Hypertext Transfer Protocol over Secure Sockets Layer (HTTPS) uses SSL/TLS for encryption, enhancing security.</a:t>
            </a:r>
          </a:p>
          <a:p>
            <a:pPr marL="0" indent="0" fontAlgn="ctr">
              <a:buNone/>
            </a:pPr>
            <a:endParaRPr lang="en-US" altLang="zh-CN" sz="1800" dirty="0">
              <a:latin typeface="Huawei Sans" panose="020C0503030203020204" pitchFamily="34" charset="0"/>
            </a:endParaRPr>
          </a:p>
        </p:txBody>
      </p:sp>
      <p:sp>
        <p:nvSpPr>
          <p:cNvPr id="17" name="文本框 16"/>
          <p:cNvSpPr txBox="1"/>
          <p:nvPr/>
        </p:nvSpPr>
        <p:spPr>
          <a:xfrm>
            <a:off x="4652856" y="2302937"/>
            <a:ext cx="2560320" cy="369332"/>
          </a:xfrm>
          <a:prstGeom prst="rect">
            <a:avLst/>
          </a:prstGeom>
          <a:noFill/>
        </p:spPr>
        <p:txBody>
          <a:bodyPr wrap="square" rtlCol="0">
            <a:spAutoFit/>
          </a:bodyPr>
          <a:lstStyle/>
          <a:p>
            <a:pPr fontAlgn="ctr"/>
            <a:r>
              <a:rPr lang="en-US" b="1" dirty="0">
                <a:solidFill>
                  <a:srgbClr val="00B0F0"/>
                </a:solidFill>
                <a:latin typeface="Huawei Sans" panose="020C0503030203020204" pitchFamily="34" charset="0"/>
              </a:rPr>
              <a:t>HTTP    vs.    HTTPS</a:t>
            </a:r>
          </a:p>
        </p:txBody>
      </p:sp>
      <p:grpSp>
        <p:nvGrpSpPr>
          <p:cNvPr id="6" name="组合 5"/>
          <p:cNvGrpSpPr/>
          <p:nvPr/>
        </p:nvGrpSpPr>
        <p:grpSpPr>
          <a:xfrm>
            <a:off x="1455706" y="2947863"/>
            <a:ext cx="3064711" cy="1040618"/>
            <a:chOff x="2663360" y="3809985"/>
            <a:chExt cx="3064711" cy="1040618"/>
          </a:xfrm>
        </p:grpSpPr>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91100" y="3809985"/>
              <a:ext cx="836971" cy="659158"/>
            </a:xfrm>
            <a:prstGeom prst="rect">
              <a:avLst/>
            </a:prstGeom>
          </p:spPr>
        </p:pic>
        <p:pic>
          <p:nvPicPr>
            <p:cNvPr id="9" name="图片 8" descr="笔记本电脑.png"/>
            <p:cNvPicPr>
              <a:picLocks noChangeAspect="1"/>
            </p:cNvPicPr>
            <p:nvPr/>
          </p:nvPicPr>
          <p:blipFill>
            <a:blip r:embed="rId4" cstate="print"/>
            <a:stretch>
              <a:fillRect/>
            </a:stretch>
          </p:blipFill>
          <p:spPr>
            <a:xfrm>
              <a:off x="2663360" y="3842089"/>
              <a:ext cx="968153" cy="606958"/>
            </a:xfrm>
            <a:prstGeom prst="rect">
              <a:avLst/>
            </a:prstGeom>
          </p:spPr>
        </p:pic>
        <p:cxnSp>
          <p:nvCxnSpPr>
            <p:cNvPr id="10" name="直接连接符 9"/>
            <p:cNvCxnSpPr/>
            <p:nvPr/>
          </p:nvCxnSpPr>
          <p:spPr>
            <a:xfrm flipV="1">
              <a:off x="3608363" y="4139564"/>
              <a:ext cx="1259587" cy="6004"/>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2712043" y="4499189"/>
              <a:ext cx="1097829" cy="338554"/>
            </a:xfrm>
            <a:prstGeom prst="rect">
              <a:avLst/>
            </a:prstGeom>
            <a:noFill/>
          </p:spPr>
          <p:txBody>
            <a:bodyPr wrap="square" rtlCol="0">
              <a:spAutoFit/>
            </a:bodyPr>
            <a:lstStyle/>
            <a:p>
              <a:pPr fontAlgn="ctr"/>
              <a:r>
                <a:rPr lang="en-US" sz="1600" dirty="0">
                  <a:solidFill>
                    <a:srgbClr val="1163AB"/>
                  </a:solidFill>
                  <a:latin typeface="Huawei Sans" panose="020C0503030203020204" pitchFamily="34" charset="0"/>
                </a:rPr>
                <a:t>Client</a:t>
              </a:r>
            </a:p>
          </p:txBody>
        </p:sp>
        <p:sp>
          <p:nvSpPr>
            <p:cNvPr id="16" name="文本框 15">
              <a:extLst>
                <a:ext uri="{FF2B5EF4-FFF2-40B4-BE49-F238E27FC236}">
                  <a16:creationId xmlns="" xmlns:a16="http://schemas.microsoft.com/office/drawing/2014/main" id="{4BB50338-4F2F-4CA1-9CF3-9E6DB92F39E5}"/>
                </a:ext>
              </a:extLst>
            </p:cNvPr>
            <p:cNvSpPr txBox="1"/>
            <p:nvPr/>
          </p:nvSpPr>
          <p:spPr>
            <a:xfrm>
              <a:off x="4909242" y="4512049"/>
              <a:ext cx="818829" cy="338554"/>
            </a:xfrm>
            <a:prstGeom prst="rect">
              <a:avLst/>
            </a:prstGeom>
            <a:noFill/>
          </p:spPr>
          <p:txBody>
            <a:bodyPr wrap="square" rtlCol="0">
              <a:spAutoFit/>
            </a:bodyPr>
            <a:lstStyle/>
            <a:p>
              <a:pPr fontAlgn="ctr"/>
              <a:r>
                <a:rPr lang="en-US" sz="1600" dirty="0">
                  <a:solidFill>
                    <a:srgbClr val="1163AB"/>
                  </a:solidFill>
                  <a:latin typeface="Huawei Sans" panose="020C0503030203020204" pitchFamily="34" charset="0"/>
                </a:rPr>
                <a:t>Server</a:t>
              </a:r>
            </a:p>
          </p:txBody>
        </p:sp>
      </p:grpSp>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458987" y="2926080"/>
            <a:ext cx="836971" cy="659158"/>
          </a:xfrm>
          <a:prstGeom prst="rect">
            <a:avLst/>
          </a:prstGeom>
        </p:spPr>
      </p:pic>
      <p:pic>
        <p:nvPicPr>
          <p:cNvPr id="12" name="图片 11" descr="笔记本电脑.png"/>
          <p:cNvPicPr>
            <a:picLocks noChangeAspect="1"/>
          </p:cNvPicPr>
          <p:nvPr/>
        </p:nvPicPr>
        <p:blipFill>
          <a:blip r:embed="rId4" cstate="print"/>
          <a:stretch>
            <a:fillRect/>
          </a:stretch>
        </p:blipFill>
        <p:spPr>
          <a:xfrm>
            <a:off x="6231247" y="2978280"/>
            <a:ext cx="968153" cy="606958"/>
          </a:xfrm>
          <a:prstGeom prst="rect">
            <a:avLst/>
          </a:prstGeom>
        </p:spPr>
      </p:pic>
      <p:cxnSp>
        <p:nvCxnSpPr>
          <p:cNvPr id="13" name="直接连接符 12"/>
          <p:cNvCxnSpPr/>
          <p:nvPr/>
        </p:nvCxnSpPr>
        <p:spPr>
          <a:xfrm flipV="1">
            <a:off x="7176250" y="3255659"/>
            <a:ext cx="1259587" cy="6004"/>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4" name="圆柱形 3"/>
          <p:cNvSpPr/>
          <p:nvPr/>
        </p:nvSpPr>
        <p:spPr>
          <a:xfrm>
            <a:off x="7723911" y="3185790"/>
            <a:ext cx="306606" cy="325120"/>
          </a:xfrm>
          <a:prstGeom prst="can">
            <a:avLst/>
          </a:prstGeom>
          <a:solidFill>
            <a:srgbClr val="FFD17D"/>
          </a:solidFill>
          <a:ln>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4" name="空心弧 13"/>
          <p:cNvSpPr/>
          <p:nvPr/>
        </p:nvSpPr>
        <p:spPr>
          <a:xfrm>
            <a:off x="7723911" y="2968014"/>
            <a:ext cx="306606" cy="560923"/>
          </a:xfrm>
          <a:prstGeom prst="blockArc">
            <a:avLst/>
          </a:prstGeom>
          <a:solidFill>
            <a:srgbClr val="FFD17D"/>
          </a:solidFill>
          <a:ln>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tx1"/>
              </a:solidFill>
              <a:latin typeface="Huawei Sans" panose="020C0503030203020204" pitchFamily="34" charset="0"/>
            </a:endParaRPr>
          </a:p>
        </p:txBody>
      </p:sp>
      <p:sp>
        <p:nvSpPr>
          <p:cNvPr id="19" name="文本框 18">
            <a:extLst>
              <a:ext uri="{FF2B5EF4-FFF2-40B4-BE49-F238E27FC236}">
                <a16:creationId xmlns="" xmlns:a16="http://schemas.microsoft.com/office/drawing/2014/main" id="{4BB50338-4F2F-4CA1-9CF3-9E6DB92F39E5}"/>
              </a:ext>
            </a:extLst>
          </p:cNvPr>
          <p:cNvSpPr txBox="1"/>
          <p:nvPr/>
        </p:nvSpPr>
        <p:spPr>
          <a:xfrm>
            <a:off x="8492897" y="3628383"/>
            <a:ext cx="818829" cy="338554"/>
          </a:xfrm>
          <a:prstGeom prst="rect">
            <a:avLst/>
          </a:prstGeom>
          <a:noFill/>
        </p:spPr>
        <p:txBody>
          <a:bodyPr wrap="square" rtlCol="0">
            <a:spAutoFit/>
          </a:bodyPr>
          <a:lstStyle/>
          <a:p>
            <a:pPr fontAlgn="ctr"/>
            <a:r>
              <a:rPr lang="en-US" sz="1600" dirty="0">
                <a:solidFill>
                  <a:srgbClr val="1163AB"/>
                </a:solidFill>
                <a:latin typeface="Huawei Sans" panose="020C0503030203020204" pitchFamily="34" charset="0"/>
              </a:rPr>
              <a:t>Server</a:t>
            </a:r>
          </a:p>
        </p:txBody>
      </p:sp>
      <p:sp>
        <p:nvSpPr>
          <p:cNvPr id="18" name="文本框 17"/>
          <p:cNvSpPr txBox="1"/>
          <p:nvPr/>
        </p:nvSpPr>
        <p:spPr>
          <a:xfrm>
            <a:off x="6283328" y="3647163"/>
            <a:ext cx="1097829" cy="338554"/>
          </a:xfrm>
          <a:prstGeom prst="rect">
            <a:avLst/>
          </a:prstGeom>
          <a:solidFill>
            <a:schemeClr val="bg1"/>
          </a:solidFill>
        </p:spPr>
        <p:txBody>
          <a:bodyPr wrap="square" rtlCol="0">
            <a:spAutoFit/>
          </a:bodyPr>
          <a:lstStyle/>
          <a:p>
            <a:pPr fontAlgn="ctr"/>
            <a:r>
              <a:rPr lang="en-US" sz="1600" dirty="0">
                <a:solidFill>
                  <a:srgbClr val="1163AB"/>
                </a:solidFill>
                <a:latin typeface="Huawei Sans" panose="020C0503030203020204" pitchFamily="34" charset="0"/>
              </a:rPr>
              <a:t>Client</a:t>
            </a:r>
          </a:p>
        </p:txBody>
      </p:sp>
      <p:grpSp>
        <p:nvGrpSpPr>
          <p:cNvPr id="20" name="组合 19"/>
          <p:cNvGrpSpPr/>
          <p:nvPr/>
        </p:nvGrpSpPr>
        <p:grpSpPr>
          <a:xfrm>
            <a:off x="1874137" y="4739378"/>
            <a:ext cx="1971994" cy="1381499"/>
            <a:chOff x="3891051" y="1942353"/>
            <a:chExt cx="2817017" cy="1381499"/>
          </a:xfrm>
        </p:grpSpPr>
        <p:sp>
          <p:nvSpPr>
            <p:cNvPr id="21" name="矩形 20"/>
            <p:cNvSpPr/>
            <p:nvPr/>
          </p:nvSpPr>
          <p:spPr>
            <a:xfrm>
              <a:off x="3896496" y="3052816"/>
              <a:ext cx="2811572" cy="271036"/>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22" name="梯形 21"/>
            <p:cNvSpPr/>
            <p:nvPr/>
          </p:nvSpPr>
          <p:spPr>
            <a:xfrm>
              <a:off x="3896496" y="2390871"/>
              <a:ext cx="2811572" cy="661945"/>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p:cNvSpPr/>
            <p:nvPr/>
          </p:nvSpPr>
          <p:spPr>
            <a:xfrm>
              <a:off x="3891051" y="2604298"/>
              <a:ext cx="2811572" cy="271036"/>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TCP</a:t>
              </a:r>
            </a:p>
          </p:txBody>
        </p:sp>
        <p:sp>
          <p:nvSpPr>
            <p:cNvPr id="24" name="梯形 23"/>
            <p:cNvSpPr/>
            <p:nvPr/>
          </p:nvSpPr>
          <p:spPr>
            <a:xfrm>
              <a:off x="3891051" y="1942353"/>
              <a:ext cx="2811572" cy="661945"/>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5" name="矩形 24"/>
          <p:cNvSpPr/>
          <p:nvPr/>
        </p:nvSpPr>
        <p:spPr>
          <a:xfrm>
            <a:off x="1854643" y="4916860"/>
            <a:ext cx="1968182" cy="271036"/>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HTTP</a:t>
            </a:r>
          </a:p>
        </p:txBody>
      </p:sp>
      <p:sp>
        <p:nvSpPr>
          <p:cNvPr id="26" name="梯形 25"/>
          <p:cNvSpPr/>
          <p:nvPr/>
        </p:nvSpPr>
        <p:spPr>
          <a:xfrm>
            <a:off x="1854643" y="4254915"/>
            <a:ext cx="1968182" cy="661945"/>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7" name="组合 26"/>
          <p:cNvGrpSpPr/>
          <p:nvPr/>
        </p:nvGrpSpPr>
        <p:grpSpPr>
          <a:xfrm>
            <a:off x="6768305" y="4897771"/>
            <a:ext cx="1968182" cy="1352695"/>
            <a:chOff x="3896496" y="1971157"/>
            <a:chExt cx="2811572" cy="1352695"/>
          </a:xfrm>
        </p:grpSpPr>
        <p:sp>
          <p:nvSpPr>
            <p:cNvPr id="28" name="矩形 27"/>
            <p:cNvSpPr/>
            <p:nvPr/>
          </p:nvSpPr>
          <p:spPr>
            <a:xfrm>
              <a:off x="3896496" y="3052816"/>
              <a:ext cx="2811572" cy="271036"/>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29" name="梯形 28"/>
            <p:cNvSpPr/>
            <p:nvPr/>
          </p:nvSpPr>
          <p:spPr>
            <a:xfrm>
              <a:off x="3896496" y="2390871"/>
              <a:ext cx="2811572" cy="661945"/>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p:cNvSpPr/>
            <p:nvPr/>
          </p:nvSpPr>
          <p:spPr>
            <a:xfrm>
              <a:off x="3896496" y="2633102"/>
              <a:ext cx="2811572" cy="271036"/>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TCP</a:t>
              </a:r>
            </a:p>
          </p:txBody>
        </p:sp>
        <p:sp>
          <p:nvSpPr>
            <p:cNvPr id="31" name="梯形 30"/>
            <p:cNvSpPr/>
            <p:nvPr/>
          </p:nvSpPr>
          <p:spPr>
            <a:xfrm>
              <a:off x="3896496" y="1971157"/>
              <a:ext cx="2811572" cy="661945"/>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5" name="梯形 34"/>
          <p:cNvSpPr/>
          <p:nvPr/>
        </p:nvSpPr>
        <p:spPr>
          <a:xfrm>
            <a:off x="6768305" y="4475441"/>
            <a:ext cx="1968182" cy="661945"/>
          </a:xfrm>
          <a:prstGeom prst="trapezoid">
            <a:avLst>
              <a:gd name="adj" fmla="val 75739"/>
            </a:avLst>
          </a:prstGeom>
          <a:solidFill>
            <a:schemeClr val="accent6">
              <a:lumMod val="40000"/>
              <a:lumOff val="60000"/>
              <a:alpha val="60000"/>
            </a:schemeClr>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p:cNvSpPr/>
          <p:nvPr/>
        </p:nvSpPr>
        <p:spPr>
          <a:xfrm>
            <a:off x="6768305" y="5137386"/>
            <a:ext cx="1968182" cy="271036"/>
          </a:xfrm>
          <a:prstGeom prst="rect">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TLS</a:t>
            </a:r>
          </a:p>
        </p:txBody>
      </p:sp>
      <p:sp>
        <p:nvSpPr>
          <p:cNvPr id="32" name="矩形 31"/>
          <p:cNvSpPr/>
          <p:nvPr/>
        </p:nvSpPr>
        <p:spPr>
          <a:xfrm>
            <a:off x="6804272" y="4675903"/>
            <a:ext cx="1968182" cy="271036"/>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HTTP</a:t>
            </a:r>
          </a:p>
        </p:txBody>
      </p:sp>
      <p:sp>
        <p:nvSpPr>
          <p:cNvPr id="33" name="梯形 32"/>
          <p:cNvSpPr/>
          <p:nvPr/>
        </p:nvSpPr>
        <p:spPr>
          <a:xfrm>
            <a:off x="6804272" y="4013958"/>
            <a:ext cx="1968182" cy="661945"/>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39"/>
          <p:cNvSpPr/>
          <p:nvPr/>
        </p:nvSpPr>
        <p:spPr>
          <a:xfrm>
            <a:off x="9630175" y="4454550"/>
            <a:ext cx="2051792" cy="1407563"/>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fontAlgn="ctr">
              <a:buFont typeface="Arial" panose="020B0604020202020204" pitchFamily="34" charset="0"/>
              <a:buChar char="•"/>
            </a:pPr>
            <a:r>
              <a:rPr lang="en-US" sz="1600" dirty="0">
                <a:solidFill>
                  <a:srgbClr val="EC7061"/>
                </a:solidFill>
                <a:latin typeface="Huawei Sans" panose="020C0503030203020204" pitchFamily="34" charset="0"/>
              </a:rPr>
              <a:t>Identity authentication</a:t>
            </a:r>
          </a:p>
          <a:p>
            <a:pPr marL="285750" indent="-285750" fontAlgn="ctr">
              <a:buFont typeface="Arial" panose="020B0604020202020204" pitchFamily="34" charset="0"/>
              <a:buChar char="•"/>
            </a:pPr>
            <a:r>
              <a:rPr lang="en-US" sz="1600" dirty="0">
                <a:solidFill>
                  <a:srgbClr val="EC7061"/>
                </a:solidFill>
                <a:latin typeface="Huawei Sans" panose="020C0503030203020204" pitchFamily="34" charset="0"/>
              </a:rPr>
              <a:t>Information encryption</a:t>
            </a:r>
          </a:p>
          <a:p>
            <a:pPr marL="285750" indent="-285750" fontAlgn="ctr">
              <a:buFont typeface="Arial" panose="020B0604020202020204" pitchFamily="34" charset="0"/>
              <a:buChar char="•"/>
            </a:pPr>
            <a:r>
              <a:rPr lang="en-US" sz="1600" dirty="0">
                <a:solidFill>
                  <a:srgbClr val="EC7061"/>
                </a:solidFill>
                <a:latin typeface="Huawei Sans" panose="020C0503030203020204" pitchFamily="34" charset="0"/>
              </a:rPr>
              <a:t>Integrity check</a:t>
            </a:r>
          </a:p>
        </p:txBody>
      </p:sp>
      <p:sp>
        <p:nvSpPr>
          <p:cNvPr id="61" name="文本框 60"/>
          <p:cNvSpPr txBox="1"/>
          <p:nvPr/>
        </p:nvSpPr>
        <p:spPr>
          <a:xfrm>
            <a:off x="2526128" y="3385205"/>
            <a:ext cx="1259587" cy="338554"/>
          </a:xfrm>
          <a:prstGeom prst="rect">
            <a:avLst/>
          </a:prstGeom>
          <a:noFill/>
        </p:spPr>
        <p:txBody>
          <a:bodyPr wrap="square" rtlCol="0">
            <a:spAutoFit/>
          </a:bodyPr>
          <a:lstStyle/>
          <a:p>
            <a:pPr fontAlgn="ctr"/>
            <a:r>
              <a:rPr lang="en-US" sz="1600" dirty="0">
                <a:solidFill>
                  <a:srgbClr val="EC7061"/>
                </a:solidFill>
                <a:latin typeface="Huawei Sans" panose="020C0503030203020204" pitchFamily="34" charset="0"/>
              </a:rPr>
              <a:t>Plaintext</a:t>
            </a:r>
          </a:p>
        </p:txBody>
      </p:sp>
      <p:sp>
        <p:nvSpPr>
          <p:cNvPr id="62" name="文本框 61"/>
          <p:cNvSpPr txBox="1"/>
          <p:nvPr/>
        </p:nvSpPr>
        <p:spPr>
          <a:xfrm>
            <a:off x="7367654" y="3563501"/>
            <a:ext cx="1259587" cy="338554"/>
          </a:xfrm>
          <a:prstGeom prst="rect">
            <a:avLst/>
          </a:prstGeom>
          <a:noFill/>
        </p:spPr>
        <p:txBody>
          <a:bodyPr wrap="square" rtlCol="0">
            <a:spAutoFit/>
          </a:bodyPr>
          <a:lstStyle/>
          <a:p>
            <a:pPr fontAlgn="ctr"/>
            <a:r>
              <a:rPr lang="en-US" sz="1600" dirty="0">
                <a:solidFill>
                  <a:srgbClr val="EC7061"/>
                </a:solidFill>
                <a:latin typeface="Huawei Sans" panose="020C0503030203020204" pitchFamily="34" charset="0"/>
              </a:rPr>
              <a:t>Ciphertext</a:t>
            </a:r>
          </a:p>
        </p:txBody>
      </p:sp>
      <p:sp>
        <p:nvSpPr>
          <p:cNvPr id="39" name="Right Arrow 157"/>
          <p:cNvSpPr/>
          <p:nvPr/>
        </p:nvSpPr>
        <p:spPr>
          <a:xfrm rot="10800000">
            <a:off x="8988054" y="5070350"/>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9743639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Overview of SSL/TLS</a:t>
            </a:r>
          </a:p>
        </p:txBody>
      </p:sp>
      <p:sp>
        <p:nvSpPr>
          <p:cNvPr id="3" name="内容占位符 2"/>
          <p:cNvSpPr txBox="1">
            <a:spLocks/>
          </p:cNvSpPr>
          <p:nvPr/>
        </p:nvSpPr>
        <p:spPr>
          <a:xfrm>
            <a:off x="468316" y="1233487"/>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endParaRPr lang="en-US" altLang="zh-CN" sz="1400" dirty="0">
              <a:latin typeface="Huawei Sans" panose="020C0503030203020204" pitchFamily="34" charset="0"/>
            </a:endParaRPr>
          </a:p>
        </p:txBody>
      </p:sp>
      <p:sp>
        <p:nvSpPr>
          <p:cNvPr id="7" name="文本占位符 3">
            <a:extLst>
              <a:ext uri="{FF2B5EF4-FFF2-40B4-BE49-F238E27FC236}">
                <a16:creationId xmlns="" xmlns:a16="http://schemas.microsoft.com/office/drawing/2014/main" id="{0AD84FAA-B1FC-4E83-9D3D-4342BE18F678}"/>
              </a:ext>
            </a:extLst>
          </p:cNvPr>
          <p:cNvSpPr txBox="1">
            <a:spLocks/>
          </p:cNvSpPr>
          <p:nvPr/>
        </p:nvSpPr>
        <p:spPr>
          <a:xfrm>
            <a:off x="449804" y="1234011"/>
            <a:ext cx="10926233" cy="5232626"/>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a:latin typeface="Huawei Sans" panose="020C0503030203020204" pitchFamily="34" charset="0"/>
              </a:rPr>
              <a:t>Secure Sockets Layer (SSL) and Transport Layer Security (TLS) are security protocols that ensure security and data integrity for network communication.</a:t>
            </a:r>
          </a:p>
          <a:p>
            <a:pPr fontAlgn="ctr"/>
            <a:r>
              <a:rPr lang="en-US" sz="1600" dirty="0">
                <a:latin typeface="Huawei Sans" panose="020C0503030203020204" pitchFamily="34" charset="0"/>
              </a:rPr>
              <a:t>TLS is the successor of SSL. SSL and TLS encrypt data transmitted on network connections between the transport layer and application layer without affecting the TCP and HTTP protocols. Therefore, if HTTPS is used, it does not require much modification on HTTP pages.</a:t>
            </a:r>
          </a:p>
          <a:p>
            <a:pPr fontAlgn="ctr"/>
            <a:endParaRPr lang="en-US" altLang="zh-CN" sz="1600" dirty="0">
              <a:latin typeface="Huawei Sans" panose="020C0503030203020204" pitchFamily="34" charset="0"/>
            </a:endParaRPr>
          </a:p>
        </p:txBody>
      </p:sp>
      <p:sp>
        <p:nvSpPr>
          <p:cNvPr id="13" name="TextBox 18"/>
          <p:cNvSpPr txBox="1"/>
          <p:nvPr/>
        </p:nvSpPr>
        <p:spPr>
          <a:xfrm>
            <a:off x="6232606" y="3870664"/>
            <a:ext cx="5163527" cy="2166747"/>
          </a:xfrm>
          <a:prstGeom prst="rect">
            <a:avLst/>
          </a:prstGeom>
          <a:noFill/>
        </p:spPr>
        <p:txBody>
          <a:bodyPr wrap="square" rtlCol="0">
            <a:spAutoFit/>
          </a:bodyPr>
          <a:lstStyle/>
          <a:p>
            <a:pPr marL="271463" indent="-271463" fontAlgn="ctr">
              <a:lnSpc>
                <a:spcPct val="130000"/>
              </a:lnSpc>
              <a:spcAft>
                <a:spcPts val="600"/>
              </a:spcAft>
              <a:buFont typeface="+mj-lt"/>
              <a:buAutoNum type="arabicPeriod"/>
            </a:pPr>
            <a:r>
              <a:rPr lang="en-US" sz="1200" dirty="0">
                <a:latin typeface="Huawei Sans" panose="020C0503030203020204" pitchFamily="34" charset="0"/>
              </a:rPr>
              <a:t>Data integrity: HTTPS uses SSL/TLS to </a:t>
            </a:r>
            <a:r>
              <a:rPr lang="en-US" sz="1200" dirty="0">
                <a:solidFill>
                  <a:srgbClr val="EC7061"/>
                </a:solidFill>
                <a:latin typeface="Huawei Sans" panose="020C0503030203020204" pitchFamily="34" charset="0"/>
              </a:rPr>
              <a:t>encrypt and transmit all HTTP packets</a:t>
            </a:r>
            <a:r>
              <a:rPr lang="en-US" sz="1200" dirty="0">
                <a:latin typeface="Huawei Sans" panose="020C0503030203020204" pitchFamily="34" charset="0"/>
              </a:rPr>
              <a:t>. All information is encrypted and cannot be intercepted or tampered with by third parties.</a:t>
            </a:r>
          </a:p>
          <a:p>
            <a:pPr marL="271463" indent="-271463" fontAlgn="ctr">
              <a:lnSpc>
                <a:spcPct val="130000"/>
              </a:lnSpc>
              <a:spcAft>
                <a:spcPts val="600"/>
              </a:spcAft>
              <a:buFont typeface="+mj-lt"/>
              <a:buAutoNum type="arabicPeriod"/>
            </a:pPr>
            <a:r>
              <a:rPr lang="en-US" sz="1200" dirty="0">
                <a:solidFill>
                  <a:prstClr val="black"/>
                </a:solidFill>
                <a:latin typeface="Huawei Sans" panose="020C0503030203020204" pitchFamily="34" charset="0"/>
                <a:ea typeface="方正兰亭黑简体" panose="02000000000000000000" pitchFamily="2" charset="-122"/>
              </a:rPr>
              <a:t>Data verification: Communication data is verified. If data is tampered with, the communication parties can immediately detect the tampering.</a:t>
            </a:r>
          </a:p>
          <a:p>
            <a:pPr marL="271463" indent="-271463" fontAlgn="ctr">
              <a:lnSpc>
                <a:spcPct val="130000"/>
              </a:lnSpc>
              <a:spcAft>
                <a:spcPts val="600"/>
              </a:spcAft>
              <a:buFont typeface="+mj-lt"/>
              <a:buAutoNum type="arabicPeriod"/>
            </a:pPr>
            <a:r>
              <a:rPr lang="en-US" sz="1200" dirty="0">
                <a:solidFill>
                  <a:prstClr val="black"/>
                </a:solidFill>
                <a:latin typeface="Huawei Sans" panose="020C0503030203020204" pitchFamily="34" charset="0"/>
                <a:ea typeface="方正兰亭黑简体" panose="02000000000000000000" pitchFamily="2" charset="-122"/>
              </a:rPr>
              <a:t>Trusted data source: Identity certificates are used to prevent identity spoofing.</a:t>
            </a:r>
          </a:p>
        </p:txBody>
      </p:sp>
      <p:sp>
        <p:nvSpPr>
          <p:cNvPr id="14" name="圆角矩形 75"/>
          <p:cNvSpPr/>
          <p:nvPr/>
        </p:nvSpPr>
        <p:spPr>
          <a:xfrm>
            <a:off x="6218080" y="3420931"/>
            <a:ext cx="5291928" cy="350744"/>
          </a:xfrm>
          <a:prstGeom prst="roundRect">
            <a:avLst>
              <a:gd name="adj" fmla="val 10604"/>
            </a:avLst>
          </a:prstGeom>
          <a:solidFill>
            <a:srgbClr val="00B0F0"/>
          </a:solidFill>
        </p:spPr>
        <p:txBody>
          <a:bodyPr wrap="square" rtlCol="0" anchor="ctr" anchorCtr="0">
            <a:noAutofit/>
          </a:bodyPr>
          <a:lstStyle/>
          <a:p>
            <a:pPr algn="ctr" fontAlgn="ctr"/>
            <a:r>
              <a:rPr lang="en-US" sz="1400" b="1" dirty="0">
                <a:solidFill>
                  <a:prstClr val="white"/>
                </a:solidFill>
                <a:latin typeface="Huawei Sans" panose="020C0503030203020204" pitchFamily="34" charset="0"/>
                <a:ea typeface="方正兰亭黑简体" panose="02000000000000000000" pitchFamily="2" charset="-122"/>
              </a:rPr>
              <a:t>Features of HTTPS communication using SSL/TLS</a:t>
            </a:r>
          </a:p>
        </p:txBody>
      </p:sp>
      <p:sp>
        <p:nvSpPr>
          <p:cNvPr id="15" name="圆角矩形 75"/>
          <p:cNvSpPr/>
          <p:nvPr/>
        </p:nvSpPr>
        <p:spPr>
          <a:xfrm>
            <a:off x="595213" y="3428534"/>
            <a:ext cx="5265153" cy="343141"/>
          </a:xfrm>
          <a:prstGeom prst="roundRect">
            <a:avLst>
              <a:gd name="adj" fmla="val 10604"/>
            </a:avLst>
          </a:prstGeom>
          <a:solidFill>
            <a:srgbClr val="00B0F0"/>
          </a:solidFill>
        </p:spPr>
        <p:txBody>
          <a:bodyPr wrap="square" rtlCol="0" anchor="ctr" anchorCtr="0">
            <a:noAutofit/>
          </a:bodyPr>
          <a:lstStyle/>
          <a:p>
            <a:pPr algn="ctr" fontAlgn="ctr">
              <a:spcBef>
                <a:spcPts val="0"/>
              </a:spcBef>
              <a:spcAft>
                <a:spcPts val="0"/>
              </a:spcAft>
            </a:pPr>
            <a:r>
              <a:rPr lang="en-US" sz="1400" b="1" dirty="0">
                <a:solidFill>
                  <a:prstClr val="white"/>
                </a:solidFill>
                <a:latin typeface="Huawei Sans" panose="020C0503030203020204" pitchFamily="34" charset="0"/>
                <a:ea typeface="方正兰亭黑简体" panose="02000000000000000000" pitchFamily="2" charset="-122"/>
              </a:rPr>
              <a:t>Risks of HTTP communication without using SSL/TLS</a:t>
            </a:r>
          </a:p>
        </p:txBody>
      </p:sp>
      <p:sp>
        <p:nvSpPr>
          <p:cNvPr id="16" name="圆角矩形 75"/>
          <p:cNvSpPr/>
          <p:nvPr/>
        </p:nvSpPr>
        <p:spPr>
          <a:xfrm>
            <a:off x="6218080" y="3862217"/>
            <a:ext cx="5291928" cy="214700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7" name="圆角矩形 75"/>
          <p:cNvSpPr/>
          <p:nvPr/>
        </p:nvSpPr>
        <p:spPr>
          <a:xfrm>
            <a:off x="608157" y="3862217"/>
            <a:ext cx="5252209" cy="214700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8" name="矩形 17"/>
          <p:cNvSpPr/>
          <p:nvPr/>
        </p:nvSpPr>
        <p:spPr>
          <a:xfrm>
            <a:off x="643488" y="3870664"/>
            <a:ext cx="5181545" cy="1686616"/>
          </a:xfrm>
          <a:prstGeom prst="rect">
            <a:avLst/>
          </a:prstGeom>
          <a:noFill/>
        </p:spPr>
        <p:txBody>
          <a:bodyPr wrap="square" rtlCol="0">
            <a:spAutoFit/>
          </a:bodyPr>
          <a:lstStyle/>
          <a:p>
            <a:pPr marL="271463" indent="-271463" fontAlgn="ctr">
              <a:lnSpc>
                <a:spcPct val="130000"/>
              </a:lnSpc>
              <a:spcBef>
                <a:spcPts val="0"/>
              </a:spcBef>
              <a:spcAft>
                <a:spcPts val="600"/>
              </a:spcAft>
              <a:buFont typeface="+mj-lt"/>
              <a:buAutoNum type="arabicPeriod"/>
            </a:pPr>
            <a:r>
              <a:rPr lang="en-US" sz="1200" dirty="0">
                <a:latin typeface="Huawei Sans" panose="020C0503030203020204" pitchFamily="34" charset="0"/>
              </a:rPr>
              <a:t>Eavesdropping: </a:t>
            </a:r>
            <a:r>
              <a:rPr lang="en-US" sz="1200" dirty="0">
                <a:solidFill>
                  <a:srgbClr val="EC7061"/>
                </a:solidFill>
                <a:latin typeface="Huawei Sans" panose="020C0503030203020204" pitchFamily="34" charset="0"/>
              </a:rPr>
              <a:t>HTTP transmits information in plaintext</a:t>
            </a:r>
            <a:r>
              <a:rPr lang="en-US" sz="1200" dirty="0">
                <a:latin typeface="Huawei Sans" panose="020C0503030203020204" pitchFamily="34" charset="0"/>
              </a:rPr>
              <a:t>, and third parties can obtain communication data.</a:t>
            </a:r>
          </a:p>
          <a:p>
            <a:pPr marL="271463" indent="-271463" fontAlgn="ctr">
              <a:lnSpc>
                <a:spcPct val="130000"/>
              </a:lnSpc>
              <a:spcBef>
                <a:spcPts val="0"/>
              </a:spcBef>
              <a:spcAft>
                <a:spcPts val="600"/>
              </a:spcAft>
              <a:buFont typeface="+mj-lt"/>
              <a:buAutoNum type="arabicPeriod"/>
            </a:pPr>
            <a:r>
              <a:rPr lang="en-US" sz="1200" dirty="0">
                <a:solidFill>
                  <a:prstClr val="black"/>
                </a:solidFill>
                <a:latin typeface="Huawei Sans" panose="020C0503030203020204" pitchFamily="34" charset="0"/>
                <a:ea typeface="方正兰亭黑简体" panose="02000000000000000000" pitchFamily="2" charset="-122"/>
              </a:rPr>
              <a:t>Tampering: Third parties can tamper with the communication content.</a:t>
            </a:r>
          </a:p>
          <a:p>
            <a:pPr marL="271463" indent="-271463" fontAlgn="ctr">
              <a:lnSpc>
                <a:spcPct val="130000"/>
              </a:lnSpc>
              <a:spcBef>
                <a:spcPts val="0"/>
              </a:spcBef>
              <a:spcAft>
                <a:spcPts val="600"/>
              </a:spcAft>
              <a:buFont typeface="+mj-lt"/>
              <a:buAutoNum type="arabicPeriod"/>
            </a:pPr>
            <a:r>
              <a:rPr lang="en-US" sz="1200" dirty="0">
                <a:solidFill>
                  <a:prstClr val="black"/>
                </a:solidFill>
                <a:latin typeface="Huawei Sans" panose="020C0503030203020204" pitchFamily="34" charset="0"/>
                <a:ea typeface="方正兰亭黑简体" panose="02000000000000000000" pitchFamily="2" charset="-122"/>
              </a:rPr>
              <a:t>Pretending: Third parties can pretend others to participate in communications.</a:t>
            </a:r>
          </a:p>
        </p:txBody>
      </p:sp>
    </p:spTree>
    <p:extLst>
      <p:ext uri="{BB962C8B-B14F-4D97-AF65-F5344CB8AC3E}">
        <p14:creationId xmlns:p14="http://schemas.microsoft.com/office/powerpoint/2010/main" val="371446049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Overview of HTTP/2</a:t>
            </a:r>
            <a:endParaRPr lang="en-US" dirty="0"/>
          </a:p>
        </p:txBody>
      </p:sp>
      <p:sp>
        <p:nvSpPr>
          <p:cNvPr id="3" name="内容占位符 2"/>
          <p:cNvSpPr txBox="1">
            <a:spLocks/>
          </p:cNvSpPr>
          <p:nvPr/>
        </p:nvSpPr>
        <p:spPr>
          <a:xfrm>
            <a:off x="468316" y="1233487"/>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endParaRPr lang="en-US" altLang="zh-CN" sz="1400" dirty="0">
              <a:latin typeface="Huawei Sans" panose="020C0503030203020204" pitchFamily="34" charset="0"/>
            </a:endParaRPr>
          </a:p>
        </p:txBody>
      </p:sp>
      <p:sp>
        <p:nvSpPr>
          <p:cNvPr id="7" name="文本占位符 3">
            <a:extLst>
              <a:ext uri="{FF2B5EF4-FFF2-40B4-BE49-F238E27FC236}">
                <a16:creationId xmlns="" xmlns:a16="http://schemas.microsoft.com/office/drawing/2014/main" id="{0AD84FAA-B1FC-4E83-9D3D-4342BE18F678}"/>
              </a:ext>
            </a:extLst>
          </p:cNvPr>
          <p:cNvSpPr txBox="1">
            <a:spLocks/>
          </p:cNvSpPr>
          <p:nvPr/>
        </p:nvSpPr>
        <p:spPr>
          <a:xfrm>
            <a:off x="449804" y="1234011"/>
            <a:ext cx="10926233" cy="5232626"/>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a:latin typeface="Huawei Sans" panose="020C0503030203020204" pitchFamily="34" charset="0"/>
              </a:rPr>
              <a:t>HTTP/2 is the second major version of the HTTP protocol. It was initially named HTTP 2.0 and is based on the </a:t>
            </a:r>
            <a:r>
              <a:rPr lang="en-US" altLang="zh-CN" sz="1600" dirty="0">
                <a:latin typeface="Huawei Sans" panose="020C0503030203020204" pitchFamily="34" charset="0"/>
              </a:rPr>
              <a:t>SPeeDY (SPDY)</a:t>
            </a:r>
            <a:r>
              <a:rPr lang="en-US" sz="1600" dirty="0">
                <a:latin typeface="Huawei Sans" panose="020C0503030203020204" pitchFamily="34" charset="0"/>
              </a:rPr>
              <a:t> protocol.</a:t>
            </a:r>
          </a:p>
          <a:p>
            <a:pPr fontAlgn="ctr"/>
            <a:r>
              <a:rPr lang="en-US" sz="1600" dirty="0">
                <a:latin typeface="Huawei Sans" panose="020C0503030203020204" pitchFamily="34" charset="0"/>
              </a:rPr>
              <a:t>HTTP/2 greatly improves web performance without changing HTTP semantics, methods, status codes, URIs, and header fields.</a:t>
            </a:r>
          </a:p>
        </p:txBody>
      </p:sp>
      <p:sp>
        <p:nvSpPr>
          <p:cNvPr id="8" name="文本框 6"/>
          <p:cNvSpPr txBox="1"/>
          <p:nvPr/>
        </p:nvSpPr>
        <p:spPr>
          <a:xfrm>
            <a:off x="865661" y="3188506"/>
            <a:ext cx="4159387" cy="3132744"/>
          </a:xfrm>
          <a:prstGeom prst="rect">
            <a:avLst/>
          </a:prstGeom>
          <a:solidFill>
            <a:schemeClr val="bg1">
              <a:lumMod val="20000"/>
              <a:lumOff val="80000"/>
              <a:alpha val="50000"/>
            </a:schemeClr>
          </a:solidFill>
          <a:ln w="9525" cap="flat" cmpd="sng" algn="ctr">
            <a:solidFill>
              <a:schemeClr val="bg1">
                <a:lumMod val="75000"/>
              </a:schemeClr>
            </a:solidFill>
            <a:prstDash val="solid"/>
          </a:ln>
          <a:effectLst/>
        </p:spPr>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913289" fontAlgn="ctr">
              <a:defRPr/>
            </a:pPr>
            <a:endParaRPr lang="en-US" altLang="zh-CN" sz="1799"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a:xfrm>
            <a:off x="869597" y="2841480"/>
            <a:ext cx="4158924" cy="291616"/>
          </a:xfrm>
          <a:prstGeom prst="rect">
            <a:avLst/>
          </a:prstGeom>
          <a:solidFill>
            <a:srgbClr val="00B0F0"/>
          </a:solidFill>
          <a:ln w="25400" cap="flat" cmpd="sng" algn="ctr">
            <a:noFill/>
            <a:prstDash val="solid"/>
          </a:ln>
          <a:effectLst/>
        </p:spPr>
        <p:txBody>
          <a:bodyPr rtlCol="0" anchor="ctr"/>
          <a:lstStyle/>
          <a:p>
            <a:pPr algn="ctr" defTabSz="913289" fontAlgn="ctr">
              <a:defRPr/>
            </a:pPr>
            <a:r>
              <a:rPr lang="en-US" sz="17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HTTP/1.1</a:t>
            </a:r>
          </a:p>
        </p:txBody>
      </p:sp>
      <p:sp>
        <p:nvSpPr>
          <p:cNvPr id="11" name="Text Box 11"/>
          <p:cNvSpPr txBox="1">
            <a:spLocks noChangeArrowheads="1"/>
          </p:cNvSpPr>
          <p:nvPr/>
        </p:nvSpPr>
        <p:spPr bwMode="auto">
          <a:xfrm>
            <a:off x="869597" y="3297353"/>
            <a:ext cx="3683406" cy="781752"/>
          </a:xfrm>
          <a:prstGeom prst="rect">
            <a:avLst/>
          </a:prstGeom>
          <a:noFill/>
          <a:ln w="9525">
            <a:noFill/>
            <a:miter lim="800000"/>
            <a:headEnd/>
            <a:tailEnd/>
          </a:ln>
        </p:spPr>
        <p:txBody>
          <a:bodyPr wrap="square">
            <a:spAutoFit/>
          </a:bodyPr>
          <a:lstStyle/>
          <a:p>
            <a:pPr fontAlgn="ctr">
              <a:lnSpc>
                <a:spcPct val="60000"/>
              </a:lnSpc>
              <a:spcBef>
                <a:spcPct val="50000"/>
              </a:spcBef>
            </a:pPr>
            <a:r>
              <a:rPr lang="en-US" sz="1600" b="1" dirty="0">
                <a:solidFill>
                  <a:schemeClr val="accent2"/>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Latency: 57 ms</a:t>
            </a:r>
          </a:p>
          <a:p>
            <a:pPr fontAlgn="ctr">
              <a:lnSpc>
                <a:spcPct val="60000"/>
              </a:lnSpc>
              <a:spcBef>
                <a:spcPct val="50000"/>
              </a:spcBef>
            </a:pPr>
            <a:r>
              <a:rPr lang="en-US" sz="1600" b="1" dirty="0">
                <a:solidFill>
                  <a:schemeClr val="accent2"/>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Load time: 7.84s</a:t>
            </a:r>
          </a:p>
          <a:p>
            <a:pPr fontAlgn="ctr">
              <a:lnSpc>
                <a:spcPct val="60000"/>
              </a:lnSpc>
              <a:spcBef>
                <a:spcPct val="50000"/>
              </a:spcBef>
            </a:pPr>
            <a:endParaRPr lang="en-US" altLang="zh-CN" sz="1600" b="1" dirty="0">
              <a:solidFill>
                <a:schemeClr val="accent2"/>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12" name="组合 11"/>
          <p:cNvGrpSpPr/>
          <p:nvPr/>
        </p:nvGrpSpPr>
        <p:grpSpPr>
          <a:xfrm>
            <a:off x="1822205" y="3889800"/>
            <a:ext cx="2251351" cy="2253185"/>
            <a:chOff x="1787799" y="2181878"/>
            <a:chExt cx="1827641" cy="1829130"/>
          </a:xfrm>
        </p:grpSpPr>
        <p:sp>
          <p:nvSpPr>
            <p:cNvPr id="13" name="Freeform 5"/>
            <p:cNvSpPr>
              <a:spLocks/>
            </p:cNvSpPr>
            <p:nvPr/>
          </p:nvSpPr>
          <p:spPr bwMode="auto">
            <a:xfrm>
              <a:off x="3244851" y="2556931"/>
              <a:ext cx="370589" cy="537279"/>
            </a:xfrm>
            <a:custGeom>
              <a:avLst/>
              <a:gdLst>
                <a:gd name="T0" fmla="*/ 37 w 105"/>
                <a:gd name="T1" fmla="*/ 152 h 152"/>
                <a:gd name="T2" fmla="*/ 105 w 105"/>
                <a:gd name="T3" fmla="*/ 152 h 152"/>
                <a:gd name="T4" fmla="*/ 55 w 105"/>
                <a:gd name="T5" fmla="*/ 0 h 152"/>
                <a:gd name="T6" fmla="*/ 0 w 105"/>
                <a:gd name="T7" fmla="*/ 40 h 152"/>
                <a:gd name="T8" fmla="*/ 37 w 105"/>
                <a:gd name="T9" fmla="*/ 152 h 152"/>
              </a:gdLst>
              <a:ahLst/>
              <a:cxnLst>
                <a:cxn ang="0">
                  <a:pos x="T0" y="T1"/>
                </a:cxn>
                <a:cxn ang="0">
                  <a:pos x="T2" y="T3"/>
                </a:cxn>
                <a:cxn ang="0">
                  <a:pos x="T4" y="T5"/>
                </a:cxn>
                <a:cxn ang="0">
                  <a:pos x="T6" y="T7"/>
                </a:cxn>
                <a:cxn ang="0">
                  <a:pos x="T8" y="T9"/>
                </a:cxn>
              </a:cxnLst>
              <a:rect l="0" t="0" r="r" b="b"/>
              <a:pathLst>
                <a:path w="105" h="152">
                  <a:moveTo>
                    <a:pt x="37" y="152"/>
                  </a:moveTo>
                  <a:cubicBezTo>
                    <a:pt x="105" y="152"/>
                    <a:pt x="105" y="152"/>
                    <a:pt x="105" y="152"/>
                  </a:cubicBezTo>
                  <a:cubicBezTo>
                    <a:pt x="105" y="96"/>
                    <a:pt x="86" y="43"/>
                    <a:pt x="55" y="0"/>
                  </a:cubicBezTo>
                  <a:cubicBezTo>
                    <a:pt x="0" y="40"/>
                    <a:pt x="0" y="40"/>
                    <a:pt x="0" y="40"/>
                  </a:cubicBezTo>
                  <a:cubicBezTo>
                    <a:pt x="23" y="72"/>
                    <a:pt x="37" y="110"/>
                    <a:pt x="37" y="152"/>
                  </a:cubicBezTo>
                  <a:close/>
                </a:path>
              </a:pathLst>
            </a:custGeom>
            <a:solidFill>
              <a:schemeClr val="accent1"/>
            </a:solidFill>
            <a:ln w="3175" cap="flat">
              <a:solidFill>
                <a:srgbClr val="FFFFFF"/>
              </a:solidFill>
              <a:prstDash val="solid"/>
              <a:miter lim="800000"/>
              <a:headEnd/>
              <a:tailEnd/>
            </a:ln>
          </p:spPr>
          <p:txBody>
            <a:bodyPr vert="horz" wrap="square" lIns="91404" tIns="45702" rIns="91404" bIns="45702" numCol="1" anchor="t" anchorCtr="0" compatLnSpc="1">
              <a:prstTxWarp prst="textNoShape">
                <a:avLst/>
              </a:prstTxWarp>
            </a:bodyPr>
            <a:lstStyle/>
            <a:p>
              <a:pP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Freeform 6"/>
            <p:cNvSpPr>
              <a:spLocks/>
            </p:cNvSpPr>
            <p:nvPr/>
          </p:nvSpPr>
          <p:spPr bwMode="auto">
            <a:xfrm>
              <a:off x="2417352" y="3734183"/>
              <a:ext cx="565557" cy="276825"/>
            </a:xfrm>
            <a:custGeom>
              <a:avLst/>
              <a:gdLst>
                <a:gd name="T0" fmla="*/ 80 w 160"/>
                <a:gd name="T1" fmla="*/ 10 h 78"/>
                <a:gd name="T2" fmla="*/ 22 w 160"/>
                <a:gd name="T3" fmla="*/ 0 h 78"/>
                <a:gd name="T4" fmla="*/ 0 w 160"/>
                <a:gd name="T5" fmla="*/ 65 h 78"/>
                <a:gd name="T6" fmla="*/ 80 w 160"/>
                <a:gd name="T7" fmla="*/ 78 h 78"/>
                <a:gd name="T8" fmla="*/ 160 w 160"/>
                <a:gd name="T9" fmla="*/ 65 h 78"/>
                <a:gd name="T10" fmla="*/ 139 w 160"/>
                <a:gd name="T11" fmla="*/ 0 h 78"/>
                <a:gd name="T12" fmla="*/ 80 w 160"/>
                <a:gd name="T13" fmla="*/ 10 h 78"/>
              </a:gdLst>
              <a:ahLst/>
              <a:cxnLst>
                <a:cxn ang="0">
                  <a:pos x="T0" y="T1"/>
                </a:cxn>
                <a:cxn ang="0">
                  <a:pos x="T2" y="T3"/>
                </a:cxn>
                <a:cxn ang="0">
                  <a:pos x="T4" y="T5"/>
                </a:cxn>
                <a:cxn ang="0">
                  <a:pos x="T6" y="T7"/>
                </a:cxn>
                <a:cxn ang="0">
                  <a:pos x="T8" y="T9"/>
                </a:cxn>
                <a:cxn ang="0">
                  <a:pos x="T10" y="T11"/>
                </a:cxn>
                <a:cxn ang="0">
                  <a:pos x="T12" y="T13"/>
                </a:cxn>
              </a:cxnLst>
              <a:rect l="0" t="0" r="r" b="b"/>
              <a:pathLst>
                <a:path w="160" h="78">
                  <a:moveTo>
                    <a:pt x="80" y="10"/>
                  </a:moveTo>
                  <a:cubicBezTo>
                    <a:pt x="60" y="10"/>
                    <a:pt x="40" y="6"/>
                    <a:pt x="22" y="0"/>
                  </a:cubicBezTo>
                  <a:cubicBezTo>
                    <a:pt x="0" y="65"/>
                    <a:pt x="0" y="65"/>
                    <a:pt x="0" y="65"/>
                  </a:cubicBezTo>
                  <a:cubicBezTo>
                    <a:pt x="26" y="73"/>
                    <a:pt x="52" y="78"/>
                    <a:pt x="80" y="78"/>
                  </a:cubicBezTo>
                  <a:cubicBezTo>
                    <a:pt x="108" y="78"/>
                    <a:pt x="135" y="73"/>
                    <a:pt x="160" y="65"/>
                  </a:cubicBezTo>
                  <a:cubicBezTo>
                    <a:pt x="139" y="0"/>
                    <a:pt x="139" y="0"/>
                    <a:pt x="139" y="0"/>
                  </a:cubicBezTo>
                  <a:cubicBezTo>
                    <a:pt x="121" y="6"/>
                    <a:pt x="101" y="10"/>
                    <a:pt x="80" y="10"/>
                  </a:cubicBezTo>
                  <a:close/>
                </a:path>
              </a:pathLst>
            </a:custGeom>
            <a:solidFill>
              <a:schemeClr val="tx2"/>
            </a:solidFill>
            <a:ln w="9525" cap="flat">
              <a:solidFill>
                <a:schemeClr val="bg2"/>
              </a:solidFill>
              <a:prstDash val="solid"/>
              <a:miter lim="800000"/>
              <a:headEnd/>
              <a:tailEnd/>
            </a:ln>
          </p:spPr>
          <p:txBody>
            <a:bodyPr vert="horz" wrap="square" lIns="91404" tIns="45702" rIns="91404" bIns="45702" numCol="1" anchor="t" anchorCtr="0" compatLnSpc="1">
              <a:prstTxWarp prst="textNoShape">
                <a:avLst/>
              </a:prstTxWarp>
            </a:bodyPr>
            <a:lstStyle/>
            <a:p>
              <a:pP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Freeform 7"/>
            <p:cNvSpPr>
              <a:spLocks/>
            </p:cNvSpPr>
            <p:nvPr/>
          </p:nvSpPr>
          <p:spPr bwMode="auto">
            <a:xfrm>
              <a:off x="1960443" y="3490100"/>
              <a:ext cx="534303" cy="474770"/>
            </a:xfrm>
            <a:custGeom>
              <a:avLst/>
              <a:gdLst>
                <a:gd name="T0" fmla="*/ 55 w 151"/>
                <a:gd name="T1" fmla="*/ 0 h 134"/>
                <a:gd name="T2" fmla="*/ 0 w 151"/>
                <a:gd name="T3" fmla="*/ 40 h 134"/>
                <a:gd name="T4" fmla="*/ 129 w 151"/>
                <a:gd name="T5" fmla="*/ 134 h 134"/>
                <a:gd name="T6" fmla="*/ 151 w 151"/>
                <a:gd name="T7" fmla="*/ 69 h 134"/>
                <a:gd name="T8" fmla="*/ 55 w 151"/>
                <a:gd name="T9" fmla="*/ 0 h 134"/>
              </a:gdLst>
              <a:ahLst/>
              <a:cxnLst>
                <a:cxn ang="0">
                  <a:pos x="T0" y="T1"/>
                </a:cxn>
                <a:cxn ang="0">
                  <a:pos x="T2" y="T3"/>
                </a:cxn>
                <a:cxn ang="0">
                  <a:pos x="T4" y="T5"/>
                </a:cxn>
                <a:cxn ang="0">
                  <a:pos x="T6" y="T7"/>
                </a:cxn>
                <a:cxn ang="0">
                  <a:pos x="T8" y="T9"/>
                </a:cxn>
              </a:cxnLst>
              <a:rect l="0" t="0" r="r" b="b"/>
              <a:pathLst>
                <a:path w="151" h="134">
                  <a:moveTo>
                    <a:pt x="55" y="0"/>
                  </a:moveTo>
                  <a:cubicBezTo>
                    <a:pt x="0" y="40"/>
                    <a:pt x="0" y="40"/>
                    <a:pt x="0" y="40"/>
                  </a:cubicBezTo>
                  <a:cubicBezTo>
                    <a:pt x="32" y="84"/>
                    <a:pt x="77" y="117"/>
                    <a:pt x="129" y="134"/>
                  </a:cubicBezTo>
                  <a:cubicBezTo>
                    <a:pt x="151" y="69"/>
                    <a:pt x="151" y="69"/>
                    <a:pt x="151" y="69"/>
                  </a:cubicBezTo>
                  <a:cubicBezTo>
                    <a:pt x="112" y="57"/>
                    <a:pt x="79" y="32"/>
                    <a:pt x="55" y="0"/>
                  </a:cubicBezTo>
                  <a:close/>
                </a:path>
              </a:pathLst>
            </a:custGeom>
            <a:solidFill>
              <a:schemeClr val="tx2"/>
            </a:solidFill>
            <a:ln w="9525" cap="flat">
              <a:solidFill>
                <a:schemeClr val="bg2"/>
              </a:solidFill>
              <a:prstDash val="solid"/>
              <a:miter lim="800000"/>
              <a:headEnd/>
              <a:tailEnd/>
            </a:ln>
          </p:spPr>
          <p:txBody>
            <a:bodyPr vert="horz" wrap="square" lIns="91404" tIns="45702" rIns="91404" bIns="45702" numCol="1" anchor="t" anchorCtr="0" compatLnSpc="1">
              <a:prstTxWarp prst="textNoShape">
                <a:avLst/>
              </a:prstTxWarp>
            </a:bodyPr>
            <a:lstStyle/>
            <a:p>
              <a:pP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Freeform 8"/>
            <p:cNvSpPr>
              <a:spLocks/>
            </p:cNvSpPr>
            <p:nvPr/>
          </p:nvSpPr>
          <p:spPr bwMode="auto">
            <a:xfrm>
              <a:off x="2908494" y="3490100"/>
              <a:ext cx="529837" cy="474770"/>
            </a:xfrm>
            <a:custGeom>
              <a:avLst/>
              <a:gdLst>
                <a:gd name="T0" fmla="*/ 0 w 150"/>
                <a:gd name="T1" fmla="*/ 69 h 134"/>
                <a:gd name="T2" fmla="*/ 21 w 150"/>
                <a:gd name="T3" fmla="*/ 134 h 134"/>
                <a:gd name="T4" fmla="*/ 150 w 150"/>
                <a:gd name="T5" fmla="*/ 40 h 134"/>
                <a:gd name="T6" fmla="*/ 95 w 150"/>
                <a:gd name="T7" fmla="*/ 0 h 134"/>
                <a:gd name="T8" fmla="*/ 0 w 150"/>
                <a:gd name="T9" fmla="*/ 69 h 134"/>
              </a:gdLst>
              <a:ahLst/>
              <a:cxnLst>
                <a:cxn ang="0">
                  <a:pos x="T0" y="T1"/>
                </a:cxn>
                <a:cxn ang="0">
                  <a:pos x="T2" y="T3"/>
                </a:cxn>
                <a:cxn ang="0">
                  <a:pos x="T4" y="T5"/>
                </a:cxn>
                <a:cxn ang="0">
                  <a:pos x="T6" y="T7"/>
                </a:cxn>
                <a:cxn ang="0">
                  <a:pos x="T8" y="T9"/>
                </a:cxn>
              </a:cxnLst>
              <a:rect l="0" t="0" r="r" b="b"/>
              <a:pathLst>
                <a:path w="150" h="134">
                  <a:moveTo>
                    <a:pt x="0" y="69"/>
                  </a:moveTo>
                  <a:cubicBezTo>
                    <a:pt x="21" y="134"/>
                    <a:pt x="21" y="134"/>
                    <a:pt x="21" y="134"/>
                  </a:cubicBezTo>
                  <a:cubicBezTo>
                    <a:pt x="74" y="117"/>
                    <a:pt x="119" y="84"/>
                    <a:pt x="150" y="40"/>
                  </a:cubicBezTo>
                  <a:cubicBezTo>
                    <a:pt x="95" y="0"/>
                    <a:pt x="95" y="0"/>
                    <a:pt x="95" y="0"/>
                  </a:cubicBezTo>
                  <a:cubicBezTo>
                    <a:pt x="72" y="32"/>
                    <a:pt x="39" y="57"/>
                    <a:pt x="0" y="69"/>
                  </a:cubicBezTo>
                  <a:close/>
                </a:path>
              </a:pathLst>
            </a:custGeom>
            <a:solidFill>
              <a:schemeClr val="tx2"/>
            </a:solidFill>
            <a:ln w="9525" cap="flat">
              <a:solidFill>
                <a:schemeClr val="bg2"/>
              </a:solidFill>
              <a:prstDash val="solid"/>
              <a:miter lim="800000"/>
              <a:headEnd/>
              <a:tailEnd/>
            </a:ln>
          </p:spPr>
          <p:txBody>
            <a:bodyPr vert="horz" wrap="square" lIns="91404" tIns="45702" rIns="91404" bIns="45702" numCol="1" anchor="t" anchorCtr="0" compatLnSpc="1">
              <a:prstTxWarp prst="textNoShape">
                <a:avLst/>
              </a:prstTxWarp>
            </a:bodyPr>
            <a:lstStyle/>
            <a:p>
              <a:pP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Freeform 9"/>
            <p:cNvSpPr>
              <a:spLocks/>
            </p:cNvSpPr>
            <p:nvPr/>
          </p:nvSpPr>
          <p:spPr bwMode="auto">
            <a:xfrm>
              <a:off x="3244851" y="3094211"/>
              <a:ext cx="370589" cy="537279"/>
            </a:xfrm>
            <a:custGeom>
              <a:avLst/>
              <a:gdLst>
                <a:gd name="T0" fmla="*/ 37 w 105"/>
                <a:gd name="T1" fmla="*/ 0 h 152"/>
                <a:gd name="T2" fmla="*/ 0 w 105"/>
                <a:gd name="T3" fmla="*/ 112 h 152"/>
                <a:gd name="T4" fmla="*/ 55 w 105"/>
                <a:gd name="T5" fmla="*/ 152 h 152"/>
                <a:gd name="T6" fmla="*/ 105 w 105"/>
                <a:gd name="T7" fmla="*/ 0 h 152"/>
                <a:gd name="T8" fmla="*/ 37 w 105"/>
                <a:gd name="T9" fmla="*/ 0 h 152"/>
              </a:gdLst>
              <a:ahLst/>
              <a:cxnLst>
                <a:cxn ang="0">
                  <a:pos x="T0" y="T1"/>
                </a:cxn>
                <a:cxn ang="0">
                  <a:pos x="T2" y="T3"/>
                </a:cxn>
                <a:cxn ang="0">
                  <a:pos x="T4" y="T5"/>
                </a:cxn>
                <a:cxn ang="0">
                  <a:pos x="T6" y="T7"/>
                </a:cxn>
                <a:cxn ang="0">
                  <a:pos x="T8" y="T9"/>
                </a:cxn>
              </a:cxnLst>
              <a:rect l="0" t="0" r="r" b="b"/>
              <a:pathLst>
                <a:path w="105" h="152">
                  <a:moveTo>
                    <a:pt x="37" y="0"/>
                  </a:moveTo>
                  <a:cubicBezTo>
                    <a:pt x="37" y="42"/>
                    <a:pt x="23" y="81"/>
                    <a:pt x="0" y="112"/>
                  </a:cubicBezTo>
                  <a:cubicBezTo>
                    <a:pt x="55" y="152"/>
                    <a:pt x="55" y="152"/>
                    <a:pt x="55" y="152"/>
                  </a:cubicBezTo>
                  <a:cubicBezTo>
                    <a:pt x="86" y="110"/>
                    <a:pt x="105" y="57"/>
                    <a:pt x="105" y="0"/>
                  </a:cubicBezTo>
                  <a:lnTo>
                    <a:pt x="37" y="0"/>
                  </a:lnTo>
                  <a:close/>
                </a:path>
              </a:pathLst>
            </a:custGeom>
            <a:solidFill>
              <a:schemeClr val="accent1"/>
            </a:solidFill>
            <a:ln w="3175" cap="flat">
              <a:solidFill>
                <a:srgbClr val="FFFFFF"/>
              </a:solidFill>
              <a:prstDash val="solid"/>
              <a:miter lim="800000"/>
              <a:headEnd/>
              <a:tailEnd/>
            </a:ln>
          </p:spPr>
          <p:txBody>
            <a:bodyPr vert="horz" wrap="square" lIns="91404" tIns="45702" rIns="91404" bIns="45702" numCol="1" anchor="t" anchorCtr="0" compatLnSpc="1">
              <a:prstTxWarp prst="textNoShape">
                <a:avLst/>
              </a:prstTxWarp>
            </a:bodyPr>
            <a:lstStyle/>
            <a:p>
              <a:pP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Freeform 10"/>
            <p:cNvSpPr>
              <a:spLocks/>
            </p:cNvSpPr>
            <p:nvPr/>
          </p:nvSpPr>
          <p:spPr bwMode="auto">
            <a:xfrm>
              <a:off x="1787799" y="2556931"/>
              <a:ext cx="367612" cy="537279"/>
            </a:xfrm>
            <a:custGeom>
              <a:avLst/>
              <a:gdLst>
                <a:gd name="T0" fmla="*/ 104 w 104"/>
                <a:gd name="T1" fmla="*/ 40 h 152"/>
                <a:gd name="T2" fmla="*/ 49 w 104"/>
                <a:gd name="T3" fmla="*/ 0 h 152"/>
                <a:gd name="T4" fmla="*/ 0 w 104"/>
                <a:gd name="T5" fmla="*/ 152 h 152"/>
                <a:gd name="T6" fmla="*/ 68 w 104"/>
                <a:gd name="T7" fmla="*/ 152 h 152"/>
                <a:gd name="T8" fmla="*/ 104 w 104"/>
                <a:gd name="T9" fmla="*/ 40 h 152"/>
              </a:gdLst>
              <a:ahLst/>
              <a:cxnLst>
                <a:cxn ang="0">
                  <a:pos x="T0" y="T1"/>
                </a:cxn>
                <a:cxn ang="0">
                  <a:pos x="T2" y="T3"/>
                </a:cxn>
                <a:cxn ang="0">
                  <a:pos x="T4" y="T5"/>
                </a:cxn>
                <a:cxn ang="0">
                  <a:pos x="T6" y="T7"/>
                </a:cxn>
                <a:cxn ang="0">
                  <a:pos x="T8" y="T9"/>
                </a:cxn>
              </a:cxnLst>
              <a:rect l="0" t="0" r="r" b="b"/>
              <a:pathLst>
                <a:path w="104" h="152">
                  <a:moveTo>
                    <a:pt x="104" y="40"/>
                  </a:moveTo>
                  <a:cubicBezTo>
                    <a:pt x="49" y="0"/>
                    <a:pt x="49" y="0"/>
                    <a:pt x="49" y="0"/>
                  </a:cubicBezTo>
                  <a:cubicBezTo>
                    <a:pt x="18" y="43"/>
                    <a:pt x="0" y="96"/>
                    <a:pt x="0" y="152"/>
                  </a:cubicBezTo>
                  <a:cubicBezTo>
                    <a:pt x="68" y="152"/>
                    <a:pt x="68" y="152"/>
                    <a:pt x="68" y="152"/>
                  </a:cubicBezTo>
                  <a:cubicBezTo>
                    <a:pt x="68" y="110"/>
                    <a:pt x="82" y="72"/>
                    <a:pt x="104" y="40"/>
                  </a:cubicBezTo>
                  <a:close/>
                </a:path>
              </a:pathLst>
            </a:custGeom>
            <a:solidFill>
              <a:schemeClr val="tx2"/>
            </a:solidFill>
            <a:ln w="9525" cap="flat">
              <a:solidFill>
                <a:schemeClr val="bg2"/>
              </a:solidFill>
              <a:prstDash val="solid"/>
              <a:miter lim="800000"/>
              <a:headEnd/>
              <a:tailEnd/>
            </a:ln>
          </p:spPr>
          <p:txBody>
            <a:bodyPr vert="horz" wrap="square" lIns="91404" tIns="45702" rIns="91404" bIns="45702" numCol="1" anchor="t" anchorCtr="0" compatLnSpc="1">
              <a:prstTxWarp prst="textNoShape">
                <a:avLst/>
              </a:prstTxWarp>
            </a:bodyPr>
            <a:lstStyle/>
            <a:p>
              <a:pP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Freeform 11"/>
            <p:cNvSpPr>
              <a:spLocks/>
            </p:cNvSpPr>
            <p:nvPr/>
          </p:nvSpPr>
          <p:spPr bwMode="auto">
            <a:xfrm>
              <a:off x="1960443" y="2228016"/>
              <a:ext cx="534303" cy="470305"/>
            </a:xfrm>
            <a:custGeom>
              <a:avLst/>
              <a:gdLst>
                <a:gd name="T0" fmla="*/ 151 w 151"/>
                <a:gd name="T1" fmla="*/ 64 h 133"/>
                <a:gd name="T2" fmla="*/ 129 w 151"/>
                <a:gd name="T3" fmla="*/ 0 h 133"/>
                <a:gd name="T4" fmla="*/ 0 w 151"/>
                <a:gd name="T5" fmla="*/ 93 h 133"/>
                <a:gd name="T6" fmla="*/ 55 w 151"/>
                <a:gd name="T7" fmla="*/ 133 h 133"/>
                <a:gd name="T8" fmla="*/ 151 w 151"/>
                <a:gd name="T9" fmla="*/ 64 h 133"/>
              </a:gdLst>
              <a:ahLst/>
              <a:cxnLst>
                <a:cxn ang="0">
                  <a:pos x="T0" y="T1"/>
                </a:cxn>
                <a:cxn ang="0">
                  <a:pos x="T2" y="T3"/>
                </a:cxn>
                <a:cxn ang="0">
                  <a:pos x="T4" y="T5"/>
                </a:cxn>
                <a:cxn ang="0">
                  <a:pos x="T6" y="T7"/>
                </a:cxn>
                <a:cxn ang="0">
                  <a:pos x="T8" y="T9"/>
                </a:cxn>
              </a:cxnLst>
              <a:rect l="0" t="0" r="r" b="b"/>
              <a:pathLst>
                <a:path w="151" h="133">
                  <a:moveTo>
                    <a:pt x="151" y="64"/>
                  </a:moveTo>
                  <a:cubicBezTo>
                    <a:pt x="129" y="0"/>
                    <a:pt x="129" y="0"/>
                    <a:pt x="129" y="0"/>
                  </a:cubicBezTo>
                  <a:cubicBezTo>
                    <a:pt x="77" y="17"/>
                    <a:pt x="32" y="50"/>
                    <a:pt x="0" y="93"/>
                  </a:cubicBezTo>
                  <a:cubicBezTo>
                    <a:pt x="55" y="133"/>
                    <a:pt x="55" y="133"/>
                    <a:pt x="55" y="133"/>
                  </a:cubicBezTo>
                  <a:cubicBezTo>
                    <a:pt x="79" y="101"/>
                    <a:pt x="112" y="77"/>
                    <a:pt x="151" y="64"/>
                  </a:cubicBezTo>
                  <a:close/>
                </a:path>
              </a:pathLst>
            </a:custGeom>
            <a:solidFill>
              <a:schemeClr val="tx2"/>
            </a:solidFill>
            <a:ln w="9525" cap="flat">
              <a:solidFill>
                <a:schemeClr val="bg2"/>
              </a:solidFill>
              <a:prstDash val="solid"/>
              <a:miter lim="800000"/>
              <a:headEnd/>
              <a:tailEnd/>
            </a:ln>
          </p:spPr>
          <p:txBody>
            <a:bodyPr vert="horz" wrap="square" lIns="91404" tIns="45702" rIns="91404" bIns="45702" numCol="1" anchor="t" anchorCtr="0" compatLnSpc="1">
              <a:prstTxWarp prst="textNoShape">
                <a:avLst/>
              </a:prstTxWarp>
            </a:bodyPr>
            <a:lstStyle/>
            <a:p>
              <a:pP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Freeform 12"/>
            <p:cNvSpPr>
              <a:spLocks/>
            </p:cNvSpPr>
            <p:nvPr/>
          </p:nvSpPr>
          <p:spPr bwMode="auto">
            <a:xfrm>
              <a:off x="1787799" y="3094211"/>
              <a:ext cx="367612" cy="537279"/>
            </a:xfrm>
            <a:custGeom>
              <a:avLst/>
              <a:gdLst>
                <a:gd name="T0" fmla="*/ 68 w 104"/>
                <a:gd name="T1" fmla="*/ 0 h 152"/>
                <a:gd name="T2" fmla="*/ 0 w 104"/>
                <a:gd name="T3" fmla="*/ 0 h 152"/>
                <a:gd name="T4" fmla="*/ 49 w 104"/>
                <a:gd name="T5" fmla="*/ 152 h 152"/>
                <a:gd name="T6" fmla="*/ 104 w 104"/>
                <a:gd name="T7" fmla="*/ 112 h 152"/>
                <a:gd name="T8" fmla="*/ 68 w 104"/>
                <a:gd name="T9" fmla="*/ 0 h 152"/>
              </a:gdLst>
              <a:ahLst/>
              <a:cxnLst>
                <a:cxn ang="0">
                  <a:pos x="T0" y="T1"/>
                </a:cxn>
                <a:cxn ang="0">
                  <a:pos x="T2" y="T3"/>
                </a:cxn>
                <a:cxn ang="0">
                  <a:pos x="T4" y="T5"/>
                </a:cxn>
                <a:cxn ang="0">
                  <a:pos x="T6" y="T7"/>
                </a:cxn>
                <a:cxn ang="0">
                  <a:pos x="T8" y="T9"/>
                </a:cxn>
              </a:cxnLst>
              <a:rect l="0" t="0" r="r" b="b"/>
              <a:pathLst>
                <a:path w="104" h="152">
                  <a:moveTo>
                    <a:pt x="68" y="0"/>
                  </a:moveTo>
                  <a:cubicBezTo>
                    <a:pt x="0" y="0"/>
                    <a:pt x="0" y="0"/>
                    <a:pt x="0" y="0"/>
                  </a:cubicBezTo>
                  <a:cubicBezTo>
                    <a:pt x="0" y="57"/>
                    <a:pt x="18" y="110"/>
                    <a:pt x="49" y="152"/>
                  </a:cubicBezTo>
                  <a:cubicBezTo>
                    <a:pt x="104" y="112"/>
                    <a:pt x="104" y="112"/>
                    <a:pt x="104" y="112"/>
                  </a:cubicBezTo>
                  <a:cubicBezTo>
                    <a:pt x="82" y="81"/>
                    <a:pt x="68" y="42"/>
                    <a:pt x="68" y="0"/>
                  </a:cubicBezTo>
                  <a:close/>
                </a:path>
              </a:pathLst>
            </a:custGeom>
            <a:solidFill>
              <a:schemeClr val="tx2"/>
            </a:solidFill>
            <a:ln w="9525" cap="flat">
              <a:solidFill>
                <a:schemeClr val="bg2"/>
              </a:solidFill>
              <a:prstDash val="solid"/>
              <a:miter lim="800000"/>
              <a:headEnd/>
              <a:tailEnd/>
            </a:ln>
          </p:spPr>
          <p:txBody>
            <a:bodyPr vert="horz" wrap="square" lIns="91404" tIns="45702" rIns="91404" bIns="45702" numCol="1" anchor="t" anchorCtr="0" compatLnSpc="1">
              <a:prstTxWarp prst="textNoShape">
                <a:avLst/>
              </a:prstTxWarp>
            </a:bodyPr>
            <a:lstStyle/>
            <a:p>
              <a:pP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Freeform 13"/>
            <p:cNvSpPr>
              <a:spLocks/>
            </p:cNvSpPr>
            <p:nvPr/>
          </p:nvSpPr>
          <p:spPr bwMode="auto">
            <a:xfrm>
              <a:off x="2417352" y="2181878"/>
              <a:ext cx="565557" cy="272361"/>
            </a:xfrm>
            <a:custGeom>
              <a:avLst/>
              <a:gdLst>
                <a:gd name="T0" fmla="*/ 80 w 160"/>
                <a:gd name="T1" fmla="*/ 68 h 77"/>
                <a:gd name="T2" fmla="*/ 139 w 160"/>
                <a:gd name="T3" fmla="*/ 77 h 77"/>
                <a:gd name="T4" fmla="*/ 160 w 160"/>
                <a:gd name="T5" fmla="*/ 13 h 77"/>
                <a:gd name="T6" fmla="*/ 80 w 160"/>
                <a:gd name="T7" fmla="*/ 0 h 77"/>
                <a:gd name="T8" fmla="*/ 0 w 160"/>
                <a:gd name="T9" fmla="*/ 13 h 77"/>
                <a:gd name="T10" fmla="*/ 22 w 160"/>
                <a:gd name="T11" fmla="*/ 77 h 77"/>
                <a:gd name="T12" fmla="*/ 80 w 160"/>
                <a:gd name="T13" fmla="*/ 68 h 77"/>
              </a:gdLst>
              <a:ahLst/>
              <a:cxnLst>
                <a:cxn ang="0">
                  <a:pos x="T0" y="T1"/>
                </a:cxn>
                <a:cxn ang="0">
                  <a:pos x="T2" y="T3"/>
                </a:cxn>
                <a:cxn ang="0">
                  <a:pos x="T4" y="T5"/>
                </a:cxn>
                <a:cxn ang="0">
                  <a:pos x="T6" y="T7"/>
                </a:cxn>
                <a:cxn ang="0">
                  <a:pos x="T8" y="T9"/>
                </a:cxn>
                <a:cxn ang="0">
                  <a:pos x="T10" y="T11"/>
                </a:cxn>
                <a:cxn ang="0">
                  <a:pos x="T12" y="T13"/>
                </a:cxn>
              </a:cxnLst>
              <a:rect l="0" t="0" r="r" b="b"/>
              <a:pathLst>
                <a:path w="160" h="77">
                  <a:moveTo>
                    <a:pt x="80" y="68"/>
                  </a:moveTo>
                  <a:cubicBezTo>
                    <a:pt x="101" y="68"/>
                    <a:pt x="121" y="71"/>
                    <a:pt x="139" y="77"/>
                  </a:cubicBezTo>
                  <a:cubicBezTo>
                    <a:pt x="160" y="13"/>
                    <a:pt x="160" y="13"/>
                    <a:pt x="160" y="13"/>
                  </a:cubicBezTo>
                  <a:cubicBezTo>
                    <a:pt x="135" y="4"/>
                    <a:pt x="108" y="0"/>
                    <a:pt x="80" y="0"/>
                  </a:cubicBezTo>
                  <a:cubicBezTo>
                    <a:pt x="52" y="0"/>
                    <a:pt x="26" y="4"/>
                    <a:pt x="0" y="13"/>
                  </a:cubicBezTo>
                  <a:cubicBezTo>
                    <a:pt x="22" y="77"/>
                    <a:pt x="22" y="77"/>
                    <a:pt x="22" y="77"/>
                  </a:cubicBezTo>
                  <a:cubicBezTo>
                    <a:pt x="40" y="71"/>
                    <a:pt x="60" y="68"/>
                    <a:pt x="80" y="68"/>
                  </a:cubicBezTo>
                  <a:close/>
                </a:path>
              </a:pathLst>
            </a:custGeom>
            <a:solidFill>
              <a:schemeClr val="tx2"/>
            </a:solidFill>
            <a:ln w="9525" cap="flat">
              <a:solidFill>
                <a:schemeClr val="bg2"/>
              </a:solidFill>
              <a:prstDash val="solid"/>
              <a:miter lim="800000"/>
              <a:headEnd/>
              <a:tailEnd/>
            </a:ln>
          </p:spPr>
          <p:txBody>
            <a:bodyPr vert="horz" wrap="square" lIns="91404" tIns="45702" rIns="91404" bIns="45702" numCol="1" anchor="t" anchorCtr="0" compatLnSpc="1">
              <a:prstTxWarp prst="textNoShape">
                <a:avLst/>
              </a:prstTxWarp>
            </a:bodyPr>
            <a:lstStyle/>
            <a:p>
              <a:pP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Freeform 14"/>
            <p:cNvSpPr>
              <a:spLocks/>
            </p:cNvSpPr>
            <p:nvPr/>
          </p:nvSpPr>
          <p:spPr bwMode="auto">
            <a:xfrm>
              <a:off x="2908494" y="2228016"/>
              <a:ext cx="529837" cy="470305"/>
            </a:xfrm>
            <a:custGeom>
              <a:avLst/>
              <a:gdLst>
                <a:gd name="T0" fmla="*/ 95 w 150"/>
                <a:gd name="T1" fmla="*/ 133 h 133"/>
                <a:gd name="T2" fmla="*/ 150 w 150"/>
                <a:gd name="T3" fmla="*/ 93 h 133"/>
                <a:gd name="T4" fmla="*/ 21 w 150"/>
                <a:gd name="T5" fmla="*/ 0 h 133"/>
                <a:gd name="T6" fmla="*/ 0 w 150"/>
                <a:gd name="T7" fmla="*/ 64 h 133"/>
                <a:gd name="T8" fmla="*/ 95 w 150"/>
                <a:gd name="T9" fmla="*/ 133 h 133"/>
              </a:gdLst>
              <a:ahLst/>
              <a:cxnLst>
                <a:cxn ang="0">
                  <a:pos x="T0" y="T1"/>
                </a:cxn>
                <a:cxn ang="0">
                  <a:pos x="T2" y="T3"/>
                </a:cxn>
                <a:cxn ang="0">
                  <a:pos x="T4" y="T5"/>
                </a:cxn>
                <a:cxn ang="0">
                  <a:pos x="T6" y="T7"/>
                </a:cxn>
                <a:cxn ang="0">
                  <a:pos x="T8" y="T9"/>
                </a:cxn>
              </a:cxnLst>
              <a:rect l="0" t="0" r="r" b="b"/>
              <a:pathLst>
                <a:path w="150" h="133">
                  <a:moveTo>
                    <a:pt x="95" y="133"/>
                  </a:moveTo>
                  <a:cubicBezTo>
                    <a:pt x="150" y="93"/>
                    <a:pt x="150" y="93"/>
                    <a:pt x="150" y="93"/>
                  </a:cubicBezTo>
                  <a:cubicBezTo>
                    <a:pt x="119" y="50"/>
                    <a:pt x="74" y="17"/>
                    <a:pt x="21" y="0"/>
                  </a:cubicBezTo>
                  <a:cubicBezTo>
                    <a:pt x="0" y="64"/>
                    <a:pt x="0" y="64"/>
                    <a:pt x="0" y="64"/>
                  </a:cubicBezTo>
                  <a:cubicBezTo>
                    <a:pt x="39" y="77"/>
                    <a:pt x="72" y="101"/>
                    <a:pt x="95" y="133"/>
                  </a:cubicBezTo>
                  <a:close/>
                </a:path>
              </a:pathLst>
            </a:custGeom>
            <a:solidFill>
              <a:schemeClr val="accent1"/>
            </a:solidFill>
            <a:ln w="3175" cap="flat">
              <a:solidFill>
                <a:srgbClr val="FFFFFF"/>
              </a:solidFill>
              <a:prstDash val="solid"/>
              <a:miter lim="800000"/>
              <a:headEnd/>
              <a:tailEnd/>
            </a:ln>
          </p:spPr>
          <p:txBody>
            <a:bodyPr vert="horz" wrap="square" lIns="91404" tIns="45702" rIns="91404" bIns="45702" numCol="1" anchor="t" anchorCtr="0" compatLnSpc="1">
              <a:prstTxWarp prst="textNoShape">
                <a:avLst/>
              </a:prstTxWarp>
            </a:bodyPr>
            <a:lstStyle/>
            <a:p>
              <a:pP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 Box 11"/>
            <p:cNvSpPr txBox="1">
              <a:spLocks noChangeArrowheads="1"/>
            </p:cNvSpPr>
            <p:nvPr/>
          </p:nvSpPr>
          <p:spPr bwMode="auto">
            <a:xfrm>
              <a:off x="1922735" y="2913243"/>
              <a:ext cx="1574994" cy="524329"/>
            </a:xfrm>
            <a:prstGeom prst="rect">
              <a:avLst/>
            </a:prstGeom>
            <a:noFill/>
            <a:ln w="9525">
              <a:noFill/>
              <a:miter lim="800000"/>
              <a:headEnd/>
              <a:tailEnd/>
            </a:ln>
          </p:spPr>
          <p:txBody>
            <a:bodyPr wrap="square">
              <a:spAutoFit/>
            </a:bodyPr>
            <a:lstStyle/>
            <a:p>
              <a:pPr algn="ctr" defTabSz="914034" fontAlgn="ctr">
                <a:lnSpc>
                  <a:spcPct val="60000"/>
                </a:lnSpc>
                <a:spcBef>
                  <a:spcPct val="50000"/>
                </a:spcBef>
                <a:spcAft>
                  <a:spcPct val="0"/>
                </a:spcAft>
              </a:pPr>
              <a:r>
                <a:rPr lang="en-US" sz="5998" dirty="0">
                  <a:solidFill>
                    <a:schemeClr val="dk1">
                      <a:lumMod val="50000"/>
                    </a:scheme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30</a:t>
              </a:r>
              <a:r>
                <a:rPr lang="en-US" sz="2799" dirty="0">
                  <a:solidFill>
                    <a:schemeClr val="dk1">
                      <a:lumMod val="50000"/>
                    </a:scheme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t>
              </a:r>
            </a:p>
          </p:txBody>
        </p:sp>
      </p:grpSp>
      <p:sp>
        <p:nvSpPr>
          <p:cNvPr id="24" name="文本框 6"/>
          <p:cNvSpPr txBox="1"/>
          <p:nvPr/>
        </p:nvSpPr>
        <p:spPr>
          <a:xfrm>
            <a:off x="5509547" y="3195098"/>
            <a:ext cx="4159387" cy="3132744"/>
          </a:xfrm>
          <a:prstGeom prst="rect">
            <a:avLst/>
          </a:prstGeom>
          <a:solidFill>
            <a:schemeClr val="bg1">
              <a:lumMod val="20000"/>
              <a:lumOff val="80000"/>
              <a:alpha val="50000"/>
            </a:schemeClr>
          </a:solidFill>
          <a:ln w="9525" cap="flat" cmpd="sng" algn="ctr">
            <a:solidFill>
              <a:schemeClr val="bg1">
                <a:lumMod val="75000"/>
              </a:schemeClr>
            </a:solidFill>
            <a:prstDash val="solid"/>
          </a:ln>
          <a:effectLst/>
        </p:spPr>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913289" fontAlgn="ctr">
              <a:defRPr/>
            </a:pPr>
            <a:endParaRPr lang="en-US" altLang="zh-CN" sz="1799"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a:xfrm>
            <a:off x="5513483" y="2848072"/>
            <a:ext cx="4158924" cy="291616"/>
          </a:xfrm>
          <a:prstGeom prst="rect">
            <a:avLst/>
          </a:prstGeom>
          <a:solidFill>
            <a:srgbClr val="00B0F0"/>
          </a:solidFill>
          <a:ln w="25400" cap="flat" cmpd="sng" algn="ctr">
            <a:noFill/>
            <a:prstDash val="solid"/>
          </a:ln>
          <a:effectLst/>
        </p:spPr>
        <p:txBody>
          <a:bodyPr rtlCol="0" anchor="ctr"/>
          <a:lstStyle/>
          <a:p>
            <a:pPr algn="ctr" defTabSz="913289" fontAlgn="ctr">
              <a:defRPr/>
            </a:pPr>
            <a:r>
              <a:rPr lang="en-US" sz="17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HTTP/2</a:t>
            </a:r>
          </a:p>
        </p:txBody>
      </p:sp>
      <p:sp>
        <p:nvSpPr>
          <p:cNvPr id="26" name="Text Box 11"/>
          <p:cNvSpPr txBox="1">
            <a:spLocks noChangeArrowheads="1"/>
          </p:cNvSpPr>
          <p:nvPr/>
        </p:nvSpPr>
        <p:spPr bwMode="auto">
          <a:xfrm>
            <a:off x="5513483" y="3303945"/>
            <a:ext cx="3683406" cy="781752"/>
          </a:xfrm>
          <a:prstGeom prst="rect">
            <a:avLst/>
          </a:prstGeom>
          <a:noFill/>
          <a:ln w="9525">
            <a:noFill/>
            <a:miter lim="800000"/>
            <a:headEnd/>
            <a:tailEnd/>
          </a:ln>
        </p:spPr>
        <p:txBody>
          <a:bodyPr wrap="square">
            <a:spAutoFit/>
          </a:bodyPr>
          <a:lstStyle/>
          <a:p>
            <a:pPr fontAlgn="ctr">
              <a:lnSpc>
                <a:spcPct val="60000"/>
              </a:lnSpc>
              <a:spcBef>
                <a:spcPct val="50000"/>
              </a:spcBef>
            </a:pPr>
            <a:r>
              <a:rPr lang="en-US" sz="1600" b="1" dirty="0">
                <a:solidFill>
                  <a:schemeClr val="accent2"/>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Latency: 38 ms</a:t>
            </a:r>
          </a:p>
          <a:p>
            <a:pPr fontAlgn="ctr">
              <a:lnSpc>
                <a:spcPct val="60000"/>
              </a:lnSpc>
              <a:spcBef>
                <a:spcPct val="50000"/>
              </a:spcBef>
            </a:pPr>
            <a:r>
              <a:rPr lang="en-US" sz="1600" b="1" dirty="0">
                <a:solidFill>
                  <a:schemeClr val="accent2"/>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Load time: 3.6s</a:t>
            </a:r>
          </a:p>
          <a:p>
            <a:pPr fontAlgn="ctr">
              <a:lnSpc>
                <a:spcPct val="60000"/>
              </a:lnSpc>
              <a:spcBef>
                <a:spcPct val="50000"/>
              </a:spcBef>
            </a:pPr>
            <a:endParaRPr lang="en-US" altLang="zh-CN" sz="1600" b="1" dirty="0">
              <a:solidFill>
                <a:schemeClr val="accent2"/>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27" name="组合 26"/>
          <p:cNvGrpSpPr/>
          <p:nvPr/>
        </p:nvGrpSpPr>
        <p:grpSpPr>
          <a:xfrm>
            <a:off x="6466091" y="3896392"/>
            <a:ext cx="2251351" cy="2253185"/>
            <a:chOff x="1787799" y="2181878"/>
            <a:chExt cx="1827641" cy="1829130"/>
          </a:xfrm>
        </p:grpSpPr>
        <p:sp>
          <p:nvSpPr>
            <p:cNvPr id="28" name="Freeform 5"/>
            <p:cNvSpPr>
              <a:spLocks/>
            </p:cNvSpPr>
            <p:nvPr/>
          </p:nvSpPr>
          <p:spPr bwMode="auto">
            <a:xfrm>
              <a:off x="3244851" y="2556931"/>
              <a:ext cx="370589" cy="537279"/>
            </a:xfrm>
            <a:custGeom>
              <a:avLst/>
              <a:gdLst>
                <a:gd name="T0" fmla="*/ 37 w 105"/>
                <a:gd name="T1" fmla="*/ 152 h 152"/>
                <a:gd name="T2" fmla="*/ 105 w 105"/>
                <a:gd name="T3" fmla="*/ 152 h 152"/>
                <a:gd name="T4" fmla="*/ 55 w 105"/>
                <a:gd name="T5" fmla="*/ 0 h 152"/>
                <a:gd name="T6" fmla="*/ 0 w 105"/>
                <a:gd name="T7" fmla="*/ 40 h 152"/>
                <a:gd name="T8" fmla="*/ 37 w 105"/>
                <a:gd name="T9" fmla="*/ 152 h 152"/>
              </a:gdLst>
              <a:ahLst/>
              <a:cxnLst>
                <a:cxn ang="0">
                  <a:pos x="T0" y="T1"/>
                </a:cxn>
                <a:cxn ang="0">
                  <a:pos x="T2" y="T3"/>
                </a:cxn>
                <a:cxn ang="0">
                  <a:pos x="T4" y="T5"/>
                </a:cxn>
                <a:cxn ang="0">
                  <a:pos x="T6" y="T7"/>
                </a:cxn>
                <a:cxn ang="0">
                  <a:pos x="T8" y="T9"/>
                </a:cxn>
              </a:cxnLst>
              <a:rect l="0" t="0" r="r" b="b"/>
              <a:pathLst>
                <a:path w="105" h="152">
                  <a:moveTo>
                    <a:pt x="37" y="152"/>
                  </a:moveTo>
                  <a:cubicBezTo>
                    <a:pt x="105" y="152"/>
                    <a:pt x="105" y="152"/>
                    <a:pt x="105" y="152"/>
                  </a:cubicBezTo>
                  <a:cubicBezTo>
                    <a:pt x="105" y="96"/>
                    <a:pt x="86" y="43"/>
                    <a:pt x="55" y="0"/>
                  </a:cubicBezTo>
                  <a:cubicBezTo>
                    <a:pt x="0" y="40"/>
                    <a:pt x="0" y="40"/>
                    <a:pt x="0" y="40"/>
                  </a:cubicBezTo>
                  <a:cubicBezTo>
                    <a:pt x="23" y="72"/>
                    <a:pt x="37" y="110"/>
                    <a:pt x="37" y="152"/>
                  </a:cubicBezTo>
                  <a:close/>
                </a:path>
              </a:pathLst>
            </a:custGeom>
            <a:solidFill>
              <a:schemeClr val="accent1"/>
            </a:solidFill>
            <a:ln w="3175" cap="flat">
              <a:solidFill>
                <a:srgbClr val="FFFFFF"/>
              </a:solidFill>
              <a:prstDash val="solid"/>
              <a:miter lim="800000"/>
              <a:headEnd/>
              <a:tailEnd/>
            </a:ln>
          </p:spPr>
          <p:txBody>
            <a:bodyPr vert="horz" wrap="square" lIns="91404" tIns="45702" rIns="91404" bIns="45702" numCol="1" anchor="t" anchorCtr="0" compatLnSpc="1">
              <a:prstTxWarp prst="textNoShape">
                <a:avLst/>
              </a:prstTxWarp>
            </a:bodyPr>
            <a:lstStyle/>
            <a:p>
              <a:pP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Freeform 6"/>
            <p:cNvSpPr>
              <a:spLocks/>
            </p:cNvSpPr>
            <p:nvPr/>
          </p:nvSpPr>
          <p:spPr bwMode="auto">
            <a:xfrm>
              <a:off x="2417352" y="3734183"/>
              <a:ext cx="565557" cy="276825"/>
            </a:xfrm>
            <a:custGeom>
              <a:avLst/>
              <a:gdLst>
                <a:gd name="T0" fmla="*/ 80 w 160"/>
                <a:gd name="T1" fmla="*/ 10 h 78"/>
                <a:gd name="T2" fmla="*/ 22 w 160"/>
                <a:gd name="T3" fmla="*/ 0 h 78"/>
                <a:gd name="T4" fmla="*/ 0 w 160"/>
                <a:gd name="T5" fmla="*/ 65 h 78"/>
                <a:gd name="T6" fmla="*/ 80 w 160"/>
                <a:gd name="T7" fmla="*/ 78 h 78"/>
                <a:gd name="T8" fmla="*/ 160 w 160"/>
                <a:gd name="T9" fmla="*/ 65 h 78"/>
                <a:gd name="T10" fmla="*/ 139 w 160"/>
                <a:gd name="T11" fmla="*/ 0 h 78"/>
                <a:gd name="T12" fmla="*/ 80 w 160"/>
                <a:gd name="T13" fmla="*/ 10 h 78"/>
              </a:gdLst>
              <a:ahLst/>
              <a:cxnLst>
                <a:cxn ang="0">
                  <a:pos x="T0" y="T1"/>
                </a:cxn>
                <a:cxn ang="0">
                  <a:pos x="T2" y="T3"/>
                </a:cxn>
                <a:cxn ang="0">
                  <a:pos x="T4" y="T5"/>
                </a:cxn>
                <a:cxn ang="0">
                  <a:pos x="T6" y="T7"/>
                </a:cxn>
                <a:cxn ang="0">
                  <a:pos x="T8" y="T9"/>
                </a:cxn>
                <a:cxn ang="0">
                  <a:pos x="T10" y="T11"/>
                </a:cxn>
                <a:cxn ang="0">
                  <a:pos x="T12" y="T13"/>
                </a:cxn>
              </a:cxnLst>
              <a:rect l="0" t="0" r="r" b="b"/>
              <a:pathLst>
                <a:path w="160" h="78">
                  <a:moveTo>
                    <a:pt x="80" y="10"/>
                  </a:moveTo>
                  <a:cubicBezTo>
                    <a:pt x="60" y="10"/>
                    <a:pt x="40" y="6"/>
                    <a:pt x="22" y="0"/>
                  </a:cubicBezTo>
                  <a:cubicBezTo>
                    <a:pt x="0" y="65"/>
                    <a:pt x="0" y="65"/>
                    <a:pt x="0" y="65"/>
                  </a:cubicBezTo>
                  <a:cubicBezTo>
                    <a:pt x="26" y="73"/>
                    <a:pt x="52" y="78"/>
                    <a:pt x="80" y="78"/>
                  </a:cubicBezTo>
                  <a:cubicBezTo>
                    <a:pt x="108" y="78"/>
                    <a:pt x="135" y="73"/>
                    <a:pt x="160" y="65"/>
                  </a:cubicBezTo>
                  <a:cubicBezTo>
                    <a:pt x="139" y="0"/>
                    <a:pt x="139" y="0"/>
                    <a:pt x="139" y="0"/>
                  </a:cubicBezTo>
                  <a:cubicBezTo>
                    <a:pt x="121" y="6"/>
                    <a:pt x="101" y="10"/>
                    <a:pt x="80" y="10"/>
                  </a:cubicBezTo>
                  <a:close/>
                </a:path>
              </a:pathLst>
            </a:custGeom>
            <a:solidFill>
              <a:srgbClr val="1AABE2"/>
            </a:solidFill>
            <a:ln w="9525" cap="flat">
              <a:solidFill>
                <a:schemeClr val="bg2"/>
              </a:solidFill>
              <a:prstDash val="solid"/>
              <a:miter lim="800000"/>
              <a:headEnd/>
              <a:tailEnd/>
            </a:ln>
          </p:spPr>
          <p:txBody>
            <a:bodyPr vert="horz" wrap="square" lIns="91404" tIns="45702" rIns="91404" bIns="45702" numCol="1" anchor="t" anchorCtr="0" compatLnSpc="1">
              <a:prstTxWarp prst="textNoShape">
                <a:avLst/>
              </a:prstTxWarp>
            </a:bodyPr>
            <a:lstStyle/>
            <a:p>
              <a:pP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Freeform 7"/>
            <p:cNvSpPr>
              <a:spLocks/>
            </p:cNvSpPr>
            <p:nvPr/>
          </p:nvSpPr>
          <p:spPr bwMode="auto">
            <a:xfrm>
              <a:off x="1960443" y="3490100"/>
              <a:ext cx="534303" cy="474770"/>
            </a:xfrm>
            <a:custGeom>
              <a:avLst/>
              <a:gdLst>
                <a:gd name="T0" fmla="*/ 55 w 151"/>
                <a:gd name="T1" fmla="*/ 0 h 134"/>
                <a:gd name="T2" fmla="*/ 0 w 151"/>
                <a:gd name="T3" fmla="*/ 40 h 134"/>
                <a:gd name="T4" fmla="*/ 129 w 151"/>
                <a:gd name="T5" fmla="*/ 134 h 134"/>
                <a:gd name="T6" fmla="*/ 151 w 151"/>
                <a:gd name="T7" fmla="*/ 69 h 134"/>
                <a:gd name="T8" fmla="*/ 55 w 151"/>
                <a:gd name="T9" fmla="*/ 0 h 134"/>
              </a:gdLst>
              <a:ahLst/>
              <a:cxnLst>
                <a:cxn ang="0">
                  <a:pos x="T0" y="T1"/>
                </a:cxn>
                <a:cxn ang="0">
                  <a:pos x="T2" y="T3"/>
                </a:cxn>
                <a:cxn ang="0">
                  <a:pos x="T4" y="T5"/>
                </a:cxn>
                <a:cxn ang="0">
                  <a:pos x="T6" y="T7"/>
                </a:cxn>
                <a:cxn ang="0">
                  <a:pos x="T8" y="T9"/>
                </a:cxn>
              </a:cxnLst>
              <a:rect l="0" t="0" r="r" b="b"/>
              <a:pathLst>
                <a:path w="151" h="134">
                  <a:moveTo>
                    <a:pt x="55" y="0"/>
                  </a:moveTo>
                  <a:cubicBezTo>
                    <a:pt x="0" y="40"/>
                    <a:pt x="0" y="40"/>
                    <a:pt x="0" y="40"/>
                  </a:cubicBezTo>
                  <a:cubicBezTo>
                    <a:pt x="32" y="84"/>
                    <a:pt x="77" y="117"/>
                    <a:pt x="129" y="134"/>
                  </a:cubicBezTo>
                  <a:cubicBezTo>
                    <a:pt x="151" y="69"/>
                    <a:pt x="151" y="69"/>
                    <a:pt x="151" y="69"/>
                  </a:cubicBezTo>
                  <a:cubicBezTo>
                    <a:pt x="112" y="57"/>
                    <a:pt x="79" y="32"/>
                    <a:pt x="55" y="0"/>
                  </a:cubicBezTo>
                  <a:close/>
                </a:path>
              </a:pathLst>
            </a:custGeom>
            <a:solidFill>
              <a:srgbClr val="1AABE2"/>
            </a:solidFill>
            <a:ln w="9525" cap="flat">
              <a:solidFill>
                <a:schemeClr val="bg2"/>
              </a:solidFill>
              <a:prstDash val="solid"/>
              <a:miter lim="800000"/>
              <a:headEnd/>
              <a:tailEnd/>
            </a:ln>
          </p:spPr>
          <p:txBody>
            <a:bodyPr vert="horz" wrap="square" lIns="91404" tIns="45702" rIns="91404" bIns="45702" numCol="1" anchor="t" anchorCtr="0" compatLnSpc="1">
              <a:prstTxWarp prst="textNoShape">
                <a:avLst/>
              </a:prstTxWarp>
            </a:bodyPr>
            <a:lstStyle/>
            <a:p>
              <a:pP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8"/>
            <p:cNvSpPr>
              <a:spLocks/>
            </p:cNvSpPr>
            <p:nvPr/>
          </p:nvSpPr>
          <p:spPr bwMode="auto">
            <a:xfrm>
              <a:off x="2908494" y="3490100"/>
              <a:ext cx="529837" cy="474770"/>
            </a:xfrm>
            <a:custGeom>
              <a:avLst/>
              <a:gdLst>
                <a:gd name="T0" fmla="*/ 0 w 150"/>
                <a:gd name="T1" fmla="*/ 69 h 134"/>
                <a:gd name="T2" fmla="*/ 21 w 150"/>
                <a:gd name="T3" fmla="*/ 134 h 134"/>
                <a:gd name="T4" fmla="*/ 150 w 150"/>
                <a:gd name="T5" fmla="*/ 40 h 134"/>
                <a:gd name="T6" fmla="*/ 95 w 150"/>
                <a:gd name="T7" fmla="*/ 0 h 134"/>
                <a:gd name="T8" fmla="*/ 0 w 150"/>
                <a:gd name="T9" fmla="*/ 69 h 134"/>
              </a:gdLst>
              <a:ahLst/>
              <a:cxnLst>
                <a:cxn ang="0">
                  <a:pos x="T0" y="T1"/>
                </a:cxn>
                <a:cxn ang="0">
                  <a:pos x="T2" y="T3"/>
                </a:cxn>
                <a:cxn ang="0">
                  <a:pos x="T4" y="T5"/>
                </a:cxn>
                <a:cxn ang="0">
                  <a:pos x="T6" y="T7"/>
                </a:cxn>
                <a:cxn ang="0">
                  <a:pos x="T8" y="T9"/>
                </a:cxn>
              </a:cxnLst>
              <a:rect l="0" t="0" r="r" b="b"/>
              <a:pathLst>
                <a:path w="150" h="134">
                  <a:moveTo>
                    <a:pt x="0" y="69"/>
                  </a:moveTo>
                  <a:cubicBezTo>
                    <a:pt x="21" y="134"/>
                    <a:pt x="21" y="134"/>
                    <a:pt x="21" y="134"/>
                  </a:cubicBezTo>
                  <a:cubicBezTo>
                    <a:pt x="74" y="117"/>
                    <a:pt x="119" y="84"/>
                    <a:pt x="150" y="40"/>
                  </a:cubicBezTo>
                  <a:cubicBezTo>
                    <a:pt x="95" y="0"/>
                    <a:pt x="95" y="0"/>
                    <a:pt x="95" y="0"/>
                  </a:cubicBezTo>
                  <a:cubicBezTo>
                    <a:pt x="72" y="32"/>
                    <a:pt x="39" y="57"/>
                    <a:pt x="0" y="69"/>
                  </a:cubicBezTo>
                  <a:close/>
                </a:path>
              </a:pathLst>
            </a:custGeom>
            <a:solidFill>
              <a:srgbClr val="1AABE2"/>
            </a:solidFill>
            <a:ln w="9525" cap="flat">
              <a:solidFill>
                <a:schemeClr val="bg2"/>
              </a:solidFill>
              <a:prstDash val="solid"/>
              <a:miter lim="800000"/>
              <a:headEnd/>
              <a:tailEnd/>
            </a:ln>
          </p:spPr>
          <p:txBody>
            <a:bodyPr vert="horz" wrap="square" lIns="91404" tIns="45702" rIns="91404" bIns="45702" numCol="1" anchor="t" anchorCtr="0" compatLnSpc="1">
              <a:prstTxWarp prst="textNoShape">
                <a:avLst/>
              </a:prstTxWarp>
            </a:bodyPr>
            <a:lstStyle/>
            <a:p>
              <a:pP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9"/>
            <p:cNvSpPr>
              <a:spLocks/>
            </p:cNvSpPr>
            <p:nvPr/>
          </p:nvSpPr>
          <p:spPr bwMode="auto">
            <a:xfrm>
              <a:off x="3244851" y="3094211"/>
              <a:ext cx="370589" cy="537279"/>
            </a:xfrm>
            <a:custGeom>
              <a:avLst/>
              <a:gdLst>
                <a:gd name="T0" fmla="*/ 37 w 105"/>
                <a:gd name="T1" fmla="*/ 0 h 152"/>
                <a:gd name="T2" fmla="*/ 0 w 105"/>
                <a:gd name="T3" fmla="*/ 112 h 152"/>
                <a:gd name="T4" fmla="*/ 55 w 105"/>
                <a:gd name="T5" fmla="*/ 152 h 152"/>
                <a:gd name="T6" fmla="*/ 105 w 105"/>
                <a:gd name="T7" fmla="*/ 0 h 152"/>
                <a:gd name="T8" fmla="*/ 37 w 105"/>
                <a:gd name="T9" fmla="*/ 0 h 152"/>
              </a:gdLst>
              <a:ahLst/>
              <a:cxnLst>
                <a:cxn ang="0">
                  <a:pos x="T0" y="T1"/>
                </a:cxn>
                <a:cxn ang="0">
                  <a:pos x="T2" y="T3"/>
                </a:cxn>
                <a:cxn ang="0">
                  <a:pos x="T4" y="T5"/>
                </a:cxn>
                <a:cxn ang="0">
                  <a:pos x="T6" y="T7"/>
                </a:cxn>
                <a:cxn ang="0">
                  <a:pos x="T8" y="T9"/>
                </a:cxn>
              </a:cxnLst>
              <a:rect l="0" t="0" r="r" b="b"/>
              <a:pathLst>
                <a:path w="105" h="152">
                  <a:moveTo>
                    <a:pt x="37" y="0"/>
                  </a:moveTo>
                  <a:cubicBezTo>
                    <a:pt x="37" y="42"/>
                    <a:pt x="23" y="81"/>
                    <a:pt x="0" y="112"/>
                  </a:cubicBezTo>
                  <a:cubicBezTo>
                    <a:pt x="55" y="152"/>
                    <a:pt x="55" y="152"/>
                    <a:pt x="55" y="152"/>
                  </a:cubicBezTo>
                  <a:cubicBezTo>
                    <a:pt x="86" y="110"/>
                    <a:pt x="105" y="57"/>
                    <a:pt x="105" y="0"/>
                  </a:cubicBezTo>
                  <a:lnTo>
                    <a:pt x="37" y="0"/>
                  </a:lnTo>
                  <a:close/>
                </a:path>
              </a:pathLst>
            </a:custGeom>
            <a:solidFill>
              <a:schemeClr val="accent1"/>
            </a:solidFill>
            <a:ln w="3175" cap="flat">
              <a:solidFill>
                <a:srgbClr val="FFFFFF"/>
              </a:solidFill>
              <a:prstDash val="solid"/>
              <a:miter lim="800000"/>
              <a:headEnd/>
              <a:tailEnd/>
            </a:ln>
          </p:spPr>
          <p:txBody>
            <a:bodyPr vert="horz" wrap="square" lIns="91404" tIns="45702" rIns="91404" bIns="45702" numCol="1" anchor="t" anchorCtr="0" compatLnSpc="1">
              <a:prstTxWarp prst="textNoShape">
                <a:avLst/>
              </a:prstTxWarp>
            </a:bodyPr>
            <a:lstStyle/>
            <a:p>
              <a:pP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10"/>
            <p:cNvSpPr>
              <a:spLocks/>
            </p:cNvSpPr>
            <p:nvPr/>
          </p:nvSpPr>
          <p:spPr bwMode="auto">
            <a:xfrm>
              <a:off x="1787799" y="2556931"/>
              <a:ext cx="367612" cy="537279"/>
            </a:xfrm>
            <a:custGeom>
              <a:avLst/>
              <a:gdLst>
                <a:gd name="T0" fmla="*/ 104 w 104"/>
                <a:gd name="T1" fmla="*/ 40 h 152"/>
                <a:gd name="T2" fmla="*/ 49 w 104"/>
                <a:gd name="T3" fmla="*/ 0 h 152"/>
                <a:gd name="T4" fmla="*/ 0 w 104"/>
                <a:gd name="T5" fmla="*/ 152 h 152"/>
                <a:gd name="T6" fmla="*/ 68 w 104"/>
                <a:gd name="T7" fmla="*/ 152 h 152"/>
                <a:gd name="T8" fmla="*/ 104 w 104"/>
                <a:gd name="T9" fmla="*/ 40 h 152"/>
              </a:gdLst>
              <a:ahLst/>
              <a:cxnLst>
                <a:cxn ang="0">
                  <a:pos x="T0" y="T1"/>
                </a:cxn>
                <a:cxn ang="0">
                  <a:pos x="T2" y="T3"/>
                </a:cxn>
                <a:cxn ang="0">
                  <a:pos x="T4" y="T5"/>
                </a:cxn>
                <a:cxn ang="0">
                  <a:pos x="T6" y="T7"/>
                </a:cxn>
                <a:cxn ang="0">
                  <a:pos x="T8" y="T9"/>
                </a:cxn>
              </a:cxnLst>
              <a:rect l="0" t="0" r="r" b="b"/>
              <a:pathLst>
                <a:path w="104" h="152">
                  <a:moveTo>
                    <a:pt x="104" y="40"/>
                  </a:moveTo>
                  <a:cubicBezTo>
                    <a:pt x="49" y="0"/>
                    <a:pt x="49" y="0"/>
                    <a:pt x="49" y="0"/>
                  </a:cubicBezTo>
                  <a:cubicBezTo>
                    <a:pt x="18" y="43"/>
                    <a:pt x="0" y="96"/>
                    <a:pt x="0" y="152"/>
                  </a:cubicBezTo>
                  <a:cubicBezTo>
                    <a:pt x="68" y="152"/>
                    <a:pt x="68" y="152"/>
                    <a:pt x="68" y="152"/>
                  </a:cubicBezTo>
                  <a:cubicBezTo>
                    <a:pt x="68" y="110"/>
                    <a:pt x="82" y="72"/>
                    <a:pt x="104" y="40"/>
                  </a:cubicBezTo>
                  <a:close/>
                </a:path>
              </a:pathLst>
            </a:custGeom>
            <a:solidFill>
              <a:schemeClr val="tx2"/>
            </a:solidFill>
            <a:ln w="9525" cap="flat">
              <a:solidFill>
                <a:schemeClr val="bg2"/>
              </a:solidFill>
              <a:prstDash val="solid"/>
              <a:miter lim="800000"/>
              <a:headEnd/>
              <a:tailEnd/>
            </a:ln>
          </p:spPr>
          <p:txBody>
            <a:bodyPr vert="horz" wrap="square" lIns="91404" tIns="45702" rIns="91404" bIns="45702" numCol="1" anchor="t" anchorCtr="0" compatLnSpc="1">
              <a:prstTxWarp prst="textNoShape">
                <a:avLst/>
              </a:prstTxWarp>
            </a:bodyPr>
            <a:lstStyle/>
            <a:p>
              <a:pP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11"/>
            <p:cNvSpPr>
              <a:spLocks/>
            </p:cNvSpPr>
            <p:nvPr/>
          </p:nvSpPr>
          <p:spPr bwMode="auto">
            <a:xfrm>
              <a:off x="1960443" y="2228016"/>
              <a:ext cx="534303" cy="470305"/>
            </a:xfrm>
            <a:custGeom>
              <a:avLst/>
              <a:gdLst>
                <a:gd name="T0" fmla="*/ 151 w 151"/>
                <a:gd name="T1" fmla="*/ 64 h 133"/>
                <a:gd name="T2" fmla="*/ 129 w 151"/>
                <a:gd name="T3" fmla="*/ 0 h 133"/>
                <a:gd name="T4" fmla="*/ 0 w 151"/>
                <a:gd name="T5" fmla="*/ 93 h 133"/>
                <a:gd name="T6" fmla="*/ 55 w 151"/>
                <a:gd name="T7" fmla="*/ 133 h 133"/>
                <a:gd name="T8" fmla="*/ 151 w 151"/>
                <a:gd name="T9" fmla="*/ 64 h 133"/>
              </a:gdLst>
              <a:ahLst/>
              <a:cxnLst>
                <a:cxn ang="0">
                  <a:pos x="T0" y="T1"/>
                </a:cxn>
                <a:cxn ang="0">
                  <a:pos x="T2" y="T3"/>
                </a:cxn>
                <a:cxn ang="0">
                  <a:pos x="T4" y="T5"/>
                </a:cxn>
                <a:cxn ang="0">
                  <a:pos x="T6" y="T7"/>
                </a:cxn>
                <a:cxn ang="0">
                  <a:pos x="T8" y="T9"/>
                </a:cxn>
              </a:cxnLst>
              <a:rect l="0" t="0" r="r" b="b"/>
              <a:pathLst>
                <a:path w="151" h="133">
                  <a:moveTo>
                    <a:pt x="151" y="64"/>
                  </a:moveTo>
                  <a:cubicBezTo>
                    <a:pt x="129" y="0"/>
                    <a:pt x="129" y="0"/>
                    <a:pt x="129" y="0"/>
                  </a:cubicBezTo>
                  <a:cubicBezTo>
                    <a:pt x="77" y="17"/>
                    <a:pt x="32" y="50"/>
                    <a:pt x="0" y="93"/>
                  </a:cubicBezTo>
                  <a:cubicBezTo>
                    <a:pt x="55" y="133"/>
                    <a:pt x="55" y="133"/>
                    <a:pt x="55" y="133"/>
                  </a:cubicBezTo>
                  <a:cubicBezTo>
                    <a:pt x="79" y="101"/>
                    <a:pt x="112" y="77"/>
                    <a:pt x="151" y="64"/>
                  </a:cubicBezTo>
                  <a:close/>
                </a:path>
              </a:pathLst>
            </a:custGeom>
            <a:solidFill>
              <a:schemeClr val="tx2"/>
            </a:solidFill>
            <a:ln w="9525" cap="flat">
              <a:solidFill>
                <a:schemeClr val="bg2"/>
              </a:solidFill>
              <a:prstDash val="solid"/>
              <a:miter lim="800000"/>
              <a:headEnd/>
              <a:tailEnd/>
            </a:ln>
          </p:spPr>
          <p:txBody>
            <a:bodyPr vert="horz" wrap="square" lIns="91404" tIns="45702" rIns="91404" bIns="45702" numCol="1" anchor="t" anchorCtr="0" compatLnSpc="1">
              <a:prstTxWarp prst="textNoShape">
                <a:avLst/>
              </a:prstTxWarp>
            </a:bodyPr>
            <a:lstStyle/>
            <a:p>
              <a:pP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12"/>
            <p:cNvSpPr>
              <a:spLocks/>
            </p:cNvSpPr>
            <p:nvPr/>
          </p:nvSpPr>
          <p:spPr bwMode="auto">
            <a:xfrm>
              <a:off x="1787799" y="3094211"/>
              <a:ext cx="367612" cy="537279"/>
            </a:xfrm>
            <a:custGeom>
              <a:avLst/>
              <a:gdLst>
                <a:gd name="T0" fmla="*/ 68 w 104"/>
                <a:gd name="T1" fmla="*/ 0 h 152"/>
                <a:gd name="T2" fmla="*/ 0 w 104"/>
                <a:gd name="T3" fmla="*/ 0 h 152"/>
                <a:gd name="T4" fmla="*/ 49 w 104"/>
                <a:gd name="T5" fmla="*/ 152 h 152"/>
                <a:gd name="T6" fmla="*/ 104 w 104"/>
                <a:gd name="T7" fmla="*/ 112 h 152"/>
                <a:gd name="T8" fmla="*/ 68 w 104"/>
                <a:gd name="T9" fmla="*/ 0 h 152"/>
              </a:gdLst>
              <a:ahLst/>
              <a:cxnLst>
                <a:cxn ang="0">
                  <a:pos x="T0" y="T1"/>
                </a:cxn>
                <a:cxn ang="0">
                  <a:pos x="T2" y="T3"/>
                </a:cxn>
                <a:cxn ang="0">
                  <a:pos x="T4" y="T5"/>
                </a:cxn>
                <a:cxn ang="0">
                  <a:pos x="T6" y="T7"/>
                </a:cxn>
                <a:cxn ang="0">
                  <a:pos x="T8" y="T9"/>
                </a:cxn>
              </a:cxnLst>
              <a:rect l="0" t="0" r="r" b="b"/>
              <a:pathLst>
                <a:path w="104" h="152">
                  <a:moveTo>
                    <a:pt x="68" y="0"/>
                  </a:moveTo>
                  <a:cubicBezTo>
                    <a:pt x="0" y="0"/>
                    <a:pt x="0" y="0"/>
                    <a:pt x="0" y="0"/>
                  </a:cubicBezTo>
                  <a:cubicBezTo>
                    <a:pt x="0" y="57"/>
                    <a:pt x="18" y="110"/>
                    <a:pt x="49" y="152"/>
                  </a:cubicBezTo>
                  <a:cubicBezTo>
                    <a:pt x="104" y="112"/>
                    <a:pt x="104" y="112"/>
                    <a:pt x="104" y="112"/>
                  </a:cubicBezTo>
                  <a:cubicBezTo>
                    <a:pt x="82" y="81"/>
                    <a:pt x="68" y="42"/>
                    <a:pt x="68" y="0"/>
                  </a:cubicBezTo>
                  <a:close/>
                </a:path>
              </a:pathLst>
            </a:custGeom>
            <a:solidFill>
              <a:srgbClr val="1AABE2"/>
            </a:solidFill>
            <a:ln w="9525" cap="flat">
              <a:solidFill>
                <a:schemeClr val="bg2"/>
              </a:solidFill>
              <a:prstDash val="solid"/>
              <a:miter lim="800000"/>
              <a:headEnd/>
              <a:tailEnd/>
            </a:ln>
          </p:spPr>
          <p:txBody>
            <a:bodyPr vert="horz" wrap="square" lIns="91404" tIns="45702" rIns="91404" bIns="45702" numCol="1" anchor="t" anchorCtr="0" compatLnSpc="1">
              <a:prstTxWarp prst="textNoShape">
                <a:avLst/>
              </a:prstTxWarp>
            </a:bodyPr>
            <a:lstStyle/>
            <a:p>
              <a:pP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13"/>
            <p:cNvSpPr>
              <a:spLocks/>
            </p:cNvSpPr>
            <p:nvPr/>
          </p:nvSpPr>
          <p:spPr bwMode="auto">
            <a:xfrm>
              <a:off x="2417352" y="2181878"/>
              <a:ext cx="565557" cy="272361"/>
            </a:xfrm>
            <a:custGeom>
              <a:avLst/>
              <a:gdLst>
                <a:gd name="T0" fmla="*/ 80 w 160"/>
                <a:gd name="T1" fmla="*/ 68 h 77"/>
                <a:gd name="T2" fmla="*/ 139 w 160"/>
                <a:gd name="T3" fmla="*/ 77 h 77"/>
                <a:gd name="T4" fmla="*/ 160 w 160"/>
                <a:gd name="T5" fmla="*/ 13 h 77"/>
                <a:gd name="T6" fmla="*/ 80 w 160"/>
                <a:gd name="T7" fmla="*/ 0 h 77"/>
                <a:gd name="T8" fmla="*/ 0 w 160"/>
                <a:gd name="T9" fmla="*/ 13 h 77"/>
                <a:gd name="T10" fmla="*/ 22 w 160"/>
                <a:gd name="T11" fmla="*/ 77 h 77"/>
                <a:gd name="T12" fmla="*/ 80 w 160"/>
                <a:gd name="T13" fmla="*/ 68 h 77"/>
              </a:gdLst>
              <a:ahLst/>
              <a:cxnLst>
                <a:cxn ang="0">
                  <a:pos x="T0" y="T1"/>
                </a:cxn>
                <a:cxn ang="0">
                  <a:pos x="T2" y="T3"/>
                </a:cxn>
                <a:cxn ang="0">
                  <a:pos x="T4" y="T5"/>
                </a:cxn>
                <a:cxn ang="0">
                  <a:pos x="T6" y="T7"/>
                </a:cxn>
                <a:cxn ang="0">
                  <a:pos x="T8" y="T9"/>
                </a:cxn>
                <a:cxn ang="0">
                  <a:pos x="T10" y="T11"/>
                </a:cxn>
                <a:cxn ang="0">
                  <a:pos x="T12" y="T13"/>
                </a:cxn>
              </a:cxnLst>
              <a:rect l="0" t="0" r="r" b="b"/>
              <a:pathLst>
                <a:path w="160" h="77">
                  <a:moveTo>
                    <a:pt x="80" y="68"/>
                  </a:moveTo>
                  <a:cubicBezTo>
                    <a:pt x="101" y="68"/>
                    <a:pt x="121" y="71"/>
                    <a:pt x="139" y="77"/>
                  </a:cubicBezTo>
                  <a:cubicBezTo>
                    <a:pt x="160" y="13"/>
                    <a:pt x="160" y="13"/>
                    <a:pt x="160" y="13"/>
                  </a:cubicBezTo>
                  <a:cubicBezTo>
                    <a:pt x="135" y="4"/>
                    <a:pt x="108" y="0"/>
                    <a:pt x="80" y="0"/>
                  </a:cubicBezTo>
                  <a:cubicBezTo>
                    <a:pt x="52" y="0"/>
                    <a:pt x="26" y="4"/>
                    <a:pt x="0" y="13"/>
                  </a:cubicBezTo>
                  <a:cubicBezTo>
                    <a:pt x="22" y="77"/>
                    <a:pt x="22" y="77"/>
                    <a:pt x="22" y="77"/>
                  </a:cubicBezTo>
                  <a:cubicBezTo>
                    <a:pt x="40" y="71"/>
                    <a:pt x="60" y="68"/>
                    <a:pt x="80" y="68"/>
                  </a:cubicBezTo>
                  <a:close/>
                </a:path>
              </a:pathLst>
            </a:custGeom>
            <a:solidFill>
              <a:schemeClr val="tx2"/>
            </a:solidFill>
            <a:ln w="9525" cap="flat">
              <a:solidFill>
                <a:schemeClr val="bg2"/>
              </a:solidFill>
              <a:prstDash val="solid"/>
              <a:miter lim="800000"/>
              <a:headEnd/>
              <a:tailEnd/>
            </a:ln>
          </p:spPr>
          <p:txBody>
            <a:bodyPr vert="horz" wrap="square" lIns="91404" tIns="45702" rIns="91404" bIns="45702" numCol="1" anchor="t" anchorCtr="0" compatLnSpc="1">
              <a:prstTxWarp prst="textNoShape">
                <a:avLst/>
              </a:prstTxWarp>
            </a:bodyPr>
            <a:lstStyle/>
            <a:p>
              <a:pP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Freeform 14"/>
            <p:cNvSpPr>
              <a:spLocks/>
            </p:cNvSpPr>
            <p:nvPr/>
          </p:nvSpPr>
          <p:spPr bwMode="auto">
            <a:xfrm>
              <a:off x="2908494" y="2228016"/>
              <a:ext cx="529837" cy="470305"/>
            </a:xfrm>
            <a:custGeom>
              <a:avLst/>
              <a:gdLst>
                <a:gd name="T0" fmla="*/ 95 w 150"/>
                <a:gd name="T1" fmla="*/ 133 h 133"/>
                <a:gd name="T2" fmla="*/ 150 w 150"/>
                <a:gd name="T3" fmla="*/ 93 h 133"/>
                <a:gd name="T4" fmla="*/ 21 w 150"/>
                <a:gd name="T5" fmla="*/ 0 h 133"/>
                <a:gd name="T6" fmla="*/ 0 w 150"/>
                <a:gd name="T7" fmla="*/ 64 h 133"/>
                <a:gd name="T8" fmla="*/ 95 w 150"/>
                <a:gd name="T9" fmla="*/ 133 h 133"/>
              </a:gdLst>
              <a:ahLst/>
              <a:cxnLst>
                <a:cxn ang="0">
                  <a:pos x="T0" y="T1"/>
                </a:cxn>
                <a:cxn ang="0">
                  <a:pos x="T2" y="T3"/>
                </a:cxn>
                <a:cxn ang="0">
                  <a:pos x="T4" y="T5"/>
                </a:cxn>
                <a:cxn ang="0">
                  <a:pos x="T6" y="T7"/>
                </a:cxn>
                <a:cxn ang="0">
                  <a:pos x="T8" y="T9"/>
                </a:cxn>
              </a:cxnLst>
              <a:rect l="0" t="0" r="r" b="b"/>
              <a:pathLst>
                <a:path w="150" h="133">
                  <a:moveTo>
                    <a:pt x="95" y="133"/>
                  </a:moveTo>
                  <a:cubicBezTo>
                    <a:pt x="150" y="93"/>
                    <a:pt x="150" y="93"/>
                    <a:pt x="150" y="93"/>
                  </a:cubicBezTo>
                  <a:cubicBezTo>
                    <a:pt x="119" y="50"/>
                    <a:pt x="74" y="17"/>
                    <a:pt x="21" y="0"/>
                  </a:cubicBezTo>
                  <a:cubicBezTo>
                    <a:pt x="0" y="64"/>
                    <a:pt x="0" y="64"/>
                    <a:pt x="0" y="64"/>
                  </a:cubicBezTo>
                  <a:cubicBezTo>
                    <a:pt x="39" y="77"/>
                    <a:pt x="72" y="101"/>
                    <a:pt x="95" y="133"/>
                  </a:cubicBezTo>
                  <a:close/>
                </a:path>
              </a:pathLst>
            </a:custGeom>
            <a:solidFill>
              <a:schemeClr val="accent1"/>
            </a:solidFill>
            <a:ln w="3175" cap="flat">
              <a:solidFill>
                <a:srgbClr val="FFFFFF"/>
              </a:solidFill>
              <a:prstDash val="solid"/>
              <a:miter lim="800000"/>
              <a:headEnd/>
              <a:tailEnd/>
            </a:ln>
          </p:spPr>
          <p:txBody>
            <a:bodyPr vert="horz" wrap="square" lIns="91404" tIns="45702" rIns="91404" bIns="45702" numCol="1" anchor="t" anchorCtr="0" compatLnSpc="1">
              <a:prstTxWarp prst="textNoShape">
                <a:avLst/>
              </a:prstTxWarp>
            </a:bodyPr>
            <a:lstStyle/>
            <a:p>
              <a:pP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 Box 11"/>
            <p:cNvSpPr txBox="1">
              <a:spLocks noChangeArrowheads="1"/>
            </p:cNvSpPr>
            <p:nvPr/>
          </p:nvSpPr>
          <p:spPr bwMode="auto">
            <a:xfrm>
              <a:off x="1922735" y="2913243"/>
              <a:ext cx="1574994" cy="524329"/>
            </a:xfrm>
            <a:prstGeom prst="rect">
              <a:avLst/>
            </a:prstGeom>
            <a:noFill/>
            <a:ln w="9525">
              <a:noFill/>
              <a:miter lim="800000"/>
              <a:headEnd/>
              <a:tailEnd/>
            </a:ln>
          </p:spPr>
          <p:txBody>
            <a:bodyPr wrap="square">
              <a:spAutoFit/>
            </a:bodyPr>
            <a:lstStyle/>
            <a:p>
              <a:pPr algn="ctr" defTabSz="914034" fontAlgn="ctr">
                <a:lnSpc>
                  <a:spcPct val="60000"/>
                </a:lnSpc>
                <a:spcBef>
                  <a:spcPct val="50000"/>
                </a:spcBef>
                <a:spcAft>
                  <a:spcPct val="0"/>
                </a:spcAft>
              </a:pPr>
              <a:r>
                <a:rPr lang="en-US" sz="5998" dirty="0">
                  <a:solidFill>
                    <a:schemeClr val="dk1">
                      <a:lumMod val="50000"/>
                    </a:scheme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80</a:t>
              </a:r>
              <a:r>
                <a:rPr lang="en-US" sz="2799" dirty="0">
                  <a:solidFill>
                    <a:schemeClr val="dk1">
                      <a:lumMod val="50000"/>
                    </a:scheme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t>
              </a:r>
            </a:p>
          </p:txBody>
        </p:sp>
      </p:grpSp>
    </p:spTree>
    <p:extLst>
      <p:ext uri="{BB962C8B-B14F-4D97-AF65-F5344CB8AC3E}">
        <p14:creationId xmlns:p14="http://schemas.microsoft.com/office/powerpoint/2010/main" val="7890853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Core of HTTP/2 — Binary Transmission</a:t>
            </a:r>
            <a:endParaRPr lang="en-US" dirty="0"/>
          </a:p>
        </p:txBody>
      </p:sp>
      <p:sp>
        <p:nvSpPr>
          <p:cNvPr id="3" name="内容占位符 2"/>
          <p:cNvSpPr txBox="1">
            <a:spLocks/>
          </p:cNvSpPr>
          <p:nvPr/>
        </p:nvSpPr>
        <p:spPr>
          <a:xfrm>
            <a:off x="468316" y="1223962"/>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endParaRPr lang="en-US" altLang="zh-CN" sz="1600" dirty="0">
              <a:latin typeface="Huawei Sans" panose="020C0503030203020204" pitchFamily="34" charset="0"/>
            </a:endParaRPr>
          </a:p>
        </p:txBody>
      </p:sp>
      <p:sp>
        <p:nvSpPr>
          <p:cNvPr id="7" name="文本占位符 3">
            <a:extLst>
              <a:ext uri="{FF2B5EF4-FFF2-40B4-BE49-F238E27FC236}">
                <a16:creationId xmlns="" xmlns:a16="http://schemas.microsoft.com/office/drawing/2014/main" id="{0AD84FAA-B1FC-4E83-9D3D-4342BE18F678}"/>
              </a:ext>
            </a:extLst>
          </p:cNvPr>
          <p:cNvSpPr txBox="1">
            <a:spLocks/>
          </p:cNvSpPr>
          <p:nvPr/>
        </p:nvSpPr>
        <p:spPr>
          <a:xfrm>
            <a:off x="449804" y="1234011"/>
            <a:ext cx="11276013" cy="5232626"/>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a:latin typeface="Huawei Sans" panose="020C0503030203020204" pitchFamily="34" charset="0"/>
              </a:rPr>
              <a:t>The core of performance enhancement in HTTP/2 is binary transmission.</a:t>
            </a:r>
          </a:p>
          <a:p>
            <a:pPr fontAlgn="ctr"/>
            <a:r>
              <a:rPr lang="en-US" sz="1600" dirty="0">
                <a:latin typeface="Huawei Sans" panose="020C0503030203020204" pitchFamily="34" charset="0"/>
              </a:rPr>
              <a:t>In HTTP/1, data is transmitted in text mode, which has some defects. This is because various scenarios need to be considered to achieve robustness, due to the diversity of text formats. On the contrary, the binary format involves only 0s and 1s, featuring significant convenience and robustness.</a:t>
            </a:r>
            <a:br>
              <a:rPr lang="en-US" sz="1600" dirty="0">
                <a:latin typeface="Huawei Sans" panose="020C0503030203020204" pitchFamily="34" charset="0"/>
              </a:rPr>
            </a:br>
            <a:endParaRPr lang="en-US" sz="1600" dirty="0">
              <a:latin typeface="Huawei Sans" panose="020C0503030203020204" pitchFamily="34" charset="0"/>
            </a:endParaRPr>
          </a:p>
        </p:txBody>
      </p:sp>
      <p:graphicFrame>
        <p:nvGraphicFramePr>
          <p:cNvPr id="8" name="表格 7"/>
          <p:cNvGraphicFramePr>
            <a:graphicFrameLocks noGrp="1"/>
          </p:cNvGraphicFramePr>
          <p:nvPr/>
        </p:nvGraphicFramePr>
        <p:xfrm>
          <a:off x="1408839" y="4566377"/>
          <a:ext cx="1944216" cy="415789"/>
        </p:xfrm>
        <a:graphic>
          <a:graphicData uri="http://schemas.openxmlformats.org/drawingml/2006/table">
            <a:tbl>
              <a:tblPr firstRow="1" bandRow="1">
                <a:tableStyleId>{EB344D84-9AFB-497E-A393-DC336BA19D2E}</a:tableStyleId>
              </a:tblPr>
              <a:tblGrid>
                <a:gridCol w="1944216">
                  <a:extLst>
                    <a:ext uri="{9D8B030D-6E8A-4147-A177-3AD203B41FA5}">
                      <a16:colId xmlns="" xmlns:a16="http://schemas.microsoft.com/office/drawing/2014/main" val="20000"/>
                    </a:ext>
                  </a:extLst>
                </a:gridCol>
              </a:tblGrid>
              <a:tr h="415789">
                <a:tc>
                  <a:txBody>
                    <a:bodyPr/>
                    <a:lstStyle/>
                    <a:p>
                      <a:pPr marL="0" algn="ctr" defTabSz="914400" rtl="0" eaLnBrk="1" fontAlgn="ctr" latinLnBrk="0" hangingPunct="1"/>
                      <a:r>
                        <a:rPr lang="en-US" sz="1600" b="0" dirty="0">
                          <a:solidFill>
                            <a:schemeClr val="dk1"/>
                          </a:solidFill>
                          <a:latin typeface="Huawei Sans" panose="020C0503030203020204" pitchFamily="34" charset="0"/>
                          <a:ea typeface="+mn-ea"/>
                          <a:cs typeface="+mn-cs"/>
                        </a:rPr>
                        <a:t>Session layer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bl>
          </a:graphicData>
        </a:graphic>
      </p:graphicFrame>
      <p:graphicFrame>
        <p:nvGraphicFramePr>
          <p:cNvPr id="9" name="表格 8"/>
          <p:cNvGraphicFramePr>
            <a:graphicFrameLocks noGrp="1"/>
          </p:cNvGraphicFramePr>
          <p:nvPr/>
        </p:nvGraphicFramePr>
        <p:xfrm>
          <a:off x="1408839" y="5252595"/>
          <a:ext cx="1944216" cy="415789"/>
        </p:xfrm>
        <a:graphic>
          <a:graphicData uri="http://schemas.openxmlformats.org/drawingml/2006/table">
            <a:tbl>
              <a:tblPr firstRow="1" bandRow="1">
                <a:tableStyleId>{EB344D84-9AFB-497E-A393-DC336BA19D2E}</a:tableStyleId>
              </a:tblPr>
              <a:tblGrid>
                <a:gridCol w="1944216">
                  <a:extLst>
                    <a:ext uri="{9D8B030D-6E8A-4147-A177-3AD203B41FA5}">
                      <a16:colId xmlns="" xmlns:a16="http://schemas.microsoft.com/office/drawing/2014/main" val="20000"/>
                    </a:ext>
                  </a:extLst>
                </a:gridCol>
              </a:tblGrid>
              <a:tr h="415789">
                <a:tc>
                  <a:txBody>
                    <a:bodyPr/>
                    <a:lstStyle/>
                    <a:p>
                      <a:pPr marL="0" algn="ctr" defTabSz="914400" rtl="0" eaLnBrk="1" fontAlgn="ctr" latinLnBrk="0" hangingPunct="1"/>
                      <a:r>
                        <a:rPr lang="en-US" sz="1600" b="0" dirty="0">
                          <a:solidFill>
                            <a:schemeClr val="dk1"/>
                          </a:solidFill>
                          <a:latin typeface="Huawei Sans" panose="020C0503030203020204" pitchFamily="34" charset="0"/>
                          <a:ea typeface="+mn-ea"/>
                          <a:cs typeface="+mn-cs"/>
                        </a:rPr>
                        <a:t>Transport layer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bl>
          </a:graphicData>
        </a:graphic>
      </p:graphicFrame>
      <p:graphicFrame>
        <p:nvGraphicFramePr>
          <p:cNvPr id="10" name="表格 9"/>
          <p:cNvGraphicFramePr>
            <a:graphicFrameLocks noGrp="1"/>
          </p:cNvGraphicFramePr>
          <p:nvPr/>
        </p:nvGraphicFramePr>
        <p:xfrm>
          <a:off x="1408839" y="5938813"/>
          <a:ext cx="1944216" cy="415789"/>
        </p:xfrm>
        <a:graphic>
          <a:graphicData uri="http://schemas.openxmlformats.org/drawingml/2006/table">
            <a:tbl>
              <a:tblPr firstRow="1" bandRow="1">
                <a:tableStyleId>{EB344D84-9AFB-497E-A393-DC336BA19D2E}</a:tableStyleId>
              </a:tblPr>
              <a:tblGrid>
                <a:gridCol w="1944216">
                  <a:extLst>
                    <a:ext uri="{9D8B030D-6E8A-4147-A177-3AD203B41FA5}">
                      <a16:colId xmlns="" xmlns:a16="http://schemas.microsoft.com/office/drawing/2014/main" val="20000"/>
                    </a:ext>
                  </a:extLst>
                </a:gridCol>
              </a:tblGrid>
              <a:tr h="415789">
                <a:tc>
                  <a:txBody>
                    <a:bodyPr/>
                    <a:lstStyle/>
                    <a:p>
                      <a:pPr marL="0" algn="ctr" defTabSz="914400" rtl="0" eaLnBrk="1" fontAlgn="ctr" latinLnBrk="0" hangingPunct="1"/>
                      <a:r>
                        <a:rPr lang="en-US" sz="1600" b="0" dirty="0">
                          <a:solidFill>
                            <a:schemeClr val="tx1"/>
                          </a:solidFill>
                          <a:latin typeface="Huawei Sans" panose="020C0503030203020204" pitchFamily="34" charset="0"/>
                          <a:ea typeface="+mn-ea"/>
                          <a:cs typeface="+mn-cs"/>
                        </a:rPr>
                        <a:t>Network layer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bl>
          </a:graphicData>
        </a:graphic>
      </p:graphicFrame>
      <p:sp>
        <p:nvSpPr>
          <p:cNvPr id="14" name="梯形 2"/>
          <p:cNvSpPr/>
          <p:nvPr/>
        </p:nvSpPr>
        <p:spPr>
          <a:xfrm rot="16378936">
            <a:off x="3806890" y="2742368"/>
            <a:ext cx="1533445" cy="2557982"/>
          </a:xfrm>
          <a:custGeom>
            <a:avLst/>
            <a:gdLst>
              <a:gd name="connsiteX0" fmla="*/ 0 w 6840000"/>
              <a:gd name="connsiteY0" fmla="*/ 726886 h 726886"/>
              <a:gd name="connsiteX1" fmla="*/ 1804458 w 6840000"/>
              <a:gd name="connsiteY1" fmla="*/ 0 h 726886"/>
              <a:gd name="connsiteX2" fmla="*/ 5035542 w 6840000"/>
              <a:gd name="connsiteY2" fmla="*/ 0 h 726886"/>
              <a:gd name="connsiteX3" fmla="*/ 6840000 w 6840000"/>
              <a:gd name="connsiteY3" fmla="*/ 726886 h 726886"/>
              <a:gd name="connsiteX4" fmla="*/ 0 w 6840000"/>
              <a:gd name="connsiteY4" fmla="*/ 726886 h 726886"/>
              <a:gd name="connsiteX0" fmla="*/ 0 w 6840000"/>
              <a:gd name="connsiteY0" fmla="*/ 734506 h 734506"/>
              <a:gd name="connsiteX1" fmla="*/ 1804458 w 6840000"/>
              <a:gd name="connsiteY1" fmla="*/ 7620 h 734506"/>
              <a:gd name="connsiteX2" fmla="*/ 2901942 w 6840000"/>
              <a:gd name="connsiteY2" fmla="*/ 0 h 734506"/>
              <a:gd name="connsiteX3" fmla="*/ 6840000 w 6840000"/>
              <a:gd name="connsiteY3" fmla="*/ 734506 h 734506"/>
              <a:gd name="connsiteX4" fmla="*/ 0 w 6840000"/>
              <a:gd name="connsiteY4" fmla="*/ 734506 h 734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0000" h="734506">
                <a:moveTo>
                  <a:pt x="0" y="734506"/>
                </a:moveTo>
                <a:lnTo>
                  <a:pt x="1804458" y="7620"/>
                </a:lnTo>
                <a:lnTo>
                  <a:pt x="2901942" y="0"/>
                </a:lnTo>
                <a:lnTo>
                  <a:pt x="6840000" y="734506"/>
                </a:lnTo>
                <a:lnTo>
                  <a:pt x="0" y="734506"/>
                </a:lnTo>
                <a:close/>
              </a:path>
            </a:pathLst>
          </a:custGeom>
          <a:gradFill>
            <a:gsLst>
              <a:gs pos="100000">
                <a:srgbClr val="F4FBFE"/>
              </a:gs>
              <a:gs pos="0">
                <a:srgbClr val="99DF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5" name="文本框 14">
            <a:extLst>
              <a:ext uri="{FF2B5EF4-FFF2-40B4-BE49-F238E27FC236}">
                <a16:creationId xmlns="" xmlns:a16="http://schemas.microsoft.com/office/drawing/2014/main" id="{E4E30EB8-DE34-4595-BCF8-67A3852D8F2A}"/>
              </a:ext>
            </a:extLst>
          </p:cNvPr>
          <p:cNvSpPr txBox="1"/>
          <p:nvPr/>
        </p:nvSpPr>
        <p:spPr>
          <a:xfrm>
            <a:off x="5862797" y="3266788"/>
            <a:ext cx="3448843" cy="1569660"/>
          </a:xfrm>
          <a:prstGeom prst="rect">
            <a:avLst/>
          </a:prstGeom>
          <a:solidFill>
            <a:srgbClr val="00B0F0"/>
          </a:solidFill>
          <a:ln>
            <a:solidFill>
              <a:srgbClr val="99DFF9"/>
            </a:solidFill>
          </a:ln>
        </p:spPr>
        <p:txBody>
          <a:bodyPr wrap="square" rtlCol="0">
            <a:spAutoFit/>
          </a:bodyPr>
          <a:lstStyle/>
          <a:p>
            <a:pPr fontAlgn="ctr">
              <a:lnSpc>
                <a:spcPts val="2400"/>
              </a:lnSpc>
            </a:pPr>
            <a:r>
              <a:rPr lang="en-US" sz="1400" b="1" dirty="0">
                <a:solidFill>
                  <a:schemeClr val="bg1"/>
                </a:solidFill>
                <a:latin typeface="Huawei Sans" panose="020C0503030203020204" pitchFamily="34" charset="0"/>
                <a:cs typeface="Courier New" panose="02070309020205020404" pitchFamily="49" charset="0"/>
              </a:rPr>
              <a:t>POST </a:t>
            </a:r>
            <a:r>
              <a:rPr lang="en-US" sz="1400" dirty="0">
                <a:solidFill>
                  <a:schemeClr val="bg1"/>
                </a:solidFill>
                <a:latin typeface="Huawei Sans" panose="020C0503030203020204" pitchFamily="34" charset="0"/>
              </a:rPr>
              <a:t>http://www.w3.org </a:t>
            </a:r>
            <a:r>
              <a:rPr lang="en-US" sz="1400" b="1" dirty="0">
                <a:solidFill>
                  <a:schemeClr val="bg1"/>
                </a:solidFill>
                <a:latin typeface="Huawei Sans" panose="020C0503030203020204" pitchFamily="34" charset="0"/>
              </a:rPr>
              <a:t>HTTP/1.1</a:t>
            </a:r>
          </a:p>
          <a:p>
            <a:pPr fontAlgn="ctr">
              <a:lnSpc>
                <a:spcPts val="2400"/>
              </a:lnSpc>
              <a:spcBef>
                <a:spcPts val="0"/>
              </a:spcBef>
              <a:spcAft>
                <a:spcPts val="0"/>
              </a:spcAft>
            </a:pPr>
            <a:r>
              <a:rPr lang="en-US" sz="1400" b="1" dirty="0">
                <a:solidFill>
                  <a:schemeClr val="bg1"/>
                </a:solidFill>
                <a:latin typeface="Huawei Sans" panose="020C0503030203020204" pitchFamily="34" charset="0"/>
              </a:rPr>
              <a:t>Accept: </a:t>
            </a:r>
            <a:r>
              <a:rPr lang="en-US" sz="1400" dirty="0">
                <a:solidFill>
                  <a:schemeClr val="bg1"/>
                </a:solidFill>
                <a:latin typeface="Huawei Sans" panose="020C0503030203020204" pitchFamily="34" charset="0"/>
              </a:rPr>
              <a:t>text/html</a:t>
            </a:r>
          </a:p>
          <a:p>
            <a:pPr fontAlgn="ctr"/>
            <a:r>
              <a:rPr lang="en-US" sz="1400" b="1" dirty="0">
                <a:solidFill>
                  <a:schemeClr val="bg1"/>
                </a:solidFill>
                <a:latin typeface="Huawei Sans" panose="020C0503030203020204" pitchFamily="34" charset="0"/>
              </a:rPr>
              <a:t>Content-Type: </a:t>
            </a:r>
            <a:r>
              <a:rPr lang="en-US" sz="1400" dirty="0">
                <a:solidFill>
                  <a:schemeClr val="bg1"/>
                </a:solidFill>
                <a:latin typeface="Huawei Sans" panose="020C0503030203020204" pitchFamily="34" charset="0"/>
              </a:rPr>
              <a:t>text/html;charset=utf-8</a:t>
            </a:r>
          </a:p>
          <a:p>
            <a:pPr fontAlgn="ctr"/>
            <a:r>
              <a:rPr lang="en-US" sz="1400" b="1" dirty="0">
                <a:solidFill>
                  <a:schemeClr val="bg1"/>
                </a:solidFill>
                <a:latin typeface="Huawei Sans" panose="020C0503030203020204" pitchFamily="34" charset="0"/>
              </a:rPr>
              <a:t>Connection: </a:t>
            </a:r>
            <a:r>
              <a:rPr lang="en-US" sz="1400" dirty="0">
                <a:solidFill>
                  <a:schemeClr val="bg1"/>
                </a:solidFill>
                <a:latin typeface="Huawei Sans" panose="020C0503030203020204" pitchFamily="34" charset="0"/>
              </a:rPr>
              <a:t>keep-alive</a:t>
            </a:r>
          </a:p>
          <a:p>
            <a:pPr fontAlgn="ctr"/>
            <a:endParaRPr lang="en-US" altLang="zh-CN" sz="1400" dirty="0">
              <a:solidFill>
                <a:schemeClr val="bg1"/>
              </a:solidFill>
              <a:latin typeface="Huawei Sans" panose="020C0503030203020204" pitchFamily="34" charset="0"/>
            </a:endParaRPr>
          </a:p>
          <a:p>
            <a:pPr fontAlgn="ctr"/>
            <a:r>
              <a:rPr lang="en-US" sz="1400" dirty="0">
                <a:solidFill>
                  <a:schemeClr val="bg1"/>
                </a:solidFill>
                <a:latin typeface="Huawei Sans" panose="020C0503030203020204" pitchFamily="34" charset="0"/>
              </a:rPr>
              <a:t>user=admin&amp;password=123456</a:t>
            </a:r>
          </a:p>
        </p:txBody>
      </p:sp>
      <p:sp>
        <p:nvSpPr>
          <p:cNvPr id="16" name="文本框 15">
            <a:extLst>
              <a:ext uri="{FF2B5EF4-FFF2-40B4-BE49-F238E27FC236}">
                <a16:creationId xmlns="" xmlns:a16="http://schemas.microsoft.com/office/drawing/2014/main" id="{E4E30EB8-DE34-4595-BCF8-67A3852D8F2A}"/>
              </a:ext>
            </a:extLst>
          </p:cNvPr>
          <p:cNvSpPr txBox="1"/>
          <p:nvPr/>
        </p:nvSpPr>
        <p:spPr>
          <a:xfrm>
            <a:off x="5834046" y="5490551"/>
            <a:ext cx="3448843" cy="400110"/>
          </a:xfrm>
          <a:prstGeom prst="rect">
            <a:avLst/>
          </a:prstGeom>
          <a:solidFill>
            <a:srgbClr val="00B0F0"/>
          </a:solidFill>
          <a:ln>
            <a:solidFill>
              <a:srgbClr val="99DFF9"/>
            </a:solidFill>
          </a:ln>
        </p:spPr>
        <p:txBody>
          <a:bodyPr wrap="square" rtlCol="0">
            <a:spAutoFit/>
          </a:bodyPr>
          <a:lstStyle/>
          <a:p>
            <a:pPr algn="ctr" fontAlgn="ctr">
              <a:lnSpc>
                <a:spcPts val="2400"/>
              </a:lnSpc>
            </a:pPr>
            <a:r>
              <a:rPr lang="en-US" sz="1400" dirty="0">
                <a:solidFill>
                  <a:schemeClr val="bg1"/>
                </a:solidFill>
                <a:latin typeface="Huawei Sans" panose="020C0503030203020204" pitchFamily="34" charset="0"/>
              </a:rPr>
              <a:t>Header</a:t>
            </a:r>
          </a:p>
        </p:txBody>
      </p:sp>
      <p:sp>
        <p:nvSpPr>
          <p:cNvPr id="6" name="文本框 5"/>
          <p:cNvSpPr txBox="1"/>
          <p:nvPr/>
        </p:nvSpPr>
        <p:spPr>
          <a:xfrm>
            <a:off x="5844373" y="2910840"/>
            <a:ext cx="1467643" cy="338554"/>
          </a:xfrm>
          <a:prstGeom prst="rect">
            <a:avLst/>
          </a:prstGeom>
          <a:noFill/>
        </p:spPr>
        <p:txBody>
          <a:bodyPr wrap="square" rtlCol="0">
            <a:spAutoFit/>
          </a:bodyPr>
          <a:lstStyle/>
          <a:p>
            <a:pPr fontAlgn="ctr"/>
            <a:r>
              <a:rPr lang="en-US" sz="1600" dirty="0">
                <a:latin typeface="Huawei Sans" panose="020C0503030203020204" pitchFamily="34" charset="0"/>
              </a:rPr>
              <a:t>HTTP/1.1</a:t>
            </a:r>
          </a:p>
        </p:txBody>
      </p:sp>
      <p:sp>
        <p:nvSpPr>
          <p:cNvPr id="17" name="文本框 16"/>
          <p:cNvSpPr txBox="1"/>
          <p:nvPr/>
        </p:nvSpPr>
        <p:spPr>
          <a:xfrm>
            <a:off x="5814166" y="5160197"/>
            <a:ext cx="1467643" cy="338554"/>
          </a:xfrm>
          <a:prstGeom prst="rect">
            <a:avLst/>
          </a:prstGeom>
          <a:noFill/>
        </p:spPr>
        <p:txBody>
          <a:bodyPr wrap="square" rtlCol="0">
            <a:spAutoFit/>
          </a:bodyPr>
          <a:lstStyle/>
          <a:p>
            <a:pPr fontAlgn="ctr"/>
            <a:r>
              <a:rPr lang="en-US" sz="1600" dirty="0">
                <a:latin typeface="Huawei Sans" panose="020C0503030203020204" pitchFamily="34" charset="0"/>
              </a:rPr>
              <a:t>HTTP/2</a:t>
            </a:r>
          </a:p>
        </p:txBody>
      </p:sp>
      <p:sp>
        <p:nvSpPr>
          <p:cNvPr id="18" name="文本框 17">
            <a:extLst>
              <a:ext uri="{FF2B5EF4-FFF2-40B4-BE49-F238E27FC236}">
                <a16:creationId xmlns="" xmlns:a16="http://schemas.microsoft.com/office/drawing/2014/main" id="{E4E30EB8-DE34-4595-BCF8-67A3852D8F2A}"/>
              </a:ext>
            </a:extLst>
          </p:cNvPr>
          <p:cNvSpPr txBox="1"/>
          <p:nvPr/>
        </p:nvSpPr>
        <p:spPr>
          <a:xfrm>
            <a:off x="5834046" y="5898086"/>
            <a:ext cx="3448843" cy="400110"/>
          </a:xfrm>
          <a:prstGeom prst="rect">
            <a:avLst/>
          </a:prstGeom>
          <a:solidFill>
            <a:srgbClr val="00B0F0"/>
          </a:solidFill>
          <a:ln>
            <a:solidFill>
              <a:srgbClr val="99DFF9"/>
            </a:solidFill>
          </a:ln>
        </p:spPr>
        <p:txBody>
          <a:bodyPr wrap="square" rtlCol="0">
            <a:spAutoFit/>
          </a:bodyPr>
          <a:lstStyle/>
          <a:p>
            <a:pPr algn="ctr" fontAlgn="ctr">
              <a:lnSpc>
                <a:spcPts val="2400"/>
              </a:lnSpc>
            </a:pPr>
            <a:r>
              <a:rPr lang="en-US" sz="1400" dirty="0">
                <a:solidFill>
                  <a:schemeClr val="bg1"/>
                </a:solidFill>
                <a:latin typeface="Huawei Sans" panose="020C0503030203020204" pitchFamily="34" charset="0"/>
              </a:rPr>
              <a:t>Frame</a:t>
            </a:r>
          </a:p>
        </p:txBody>
      </p:sp>
      <p:sp>
        <p:nvSpPr>
          <p:cNvPr id="19" name="AutoShape 35"/>
          <p:cNvSpPr>
            <a:spLocks/>
          </p:cNvSpPr>
          <p:nvPr/>
        </p:nvSpPr>
        <p:spPr bwMode="auto">
          <a:xfrm flipH="1">
            <a:off x="9345031" y="3482416"/>
            <a:ext cx="322865" cy="838687"/>
          </a:xfrm>
          <a:prstGeom prst="leftBrace">
            <a:avLst>
              <a:gd name="adj1" fmla="val 112010"/>
              <a:gd name="adj2" fmla="val 50000"/>
            </a:avLst>
          </a:prstGeom>
          <a:noFill/>
          <a:ln w="1905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200" dirty="0">
              <a:latin typeface="Huawei Sans" panose="020C0503030203020204" pitchFamily="34" charset="0"/>
              <a:ea typeface="+mn-ea"/>
            </a:endParaRPr>
          </a:p>
        </p:txBody>
      </p:sp>
      <p:sp>
        <p:nvSpPr>
          <p:cNvPr id="20" name="AutoShape 35"/>
          <p:cNvSpPr>
            <a:spLocks/>
          </p:cNvSpPr>
          <p:nvPr/>
        </p:nvSpPr>
        <p:spPr bwMode="auto">
          <a:xfrm flipH="1">
            <a:off x="9345031" y="4565334"/>
            <a:ext cx="309036" cy="260961"/>
          </a:xfrm>
          <a:prstGeom prst="leftBrace">
            <a:avLst>
              <a:gd name="adj1" fmla="val 112010"/>
              <a:gd name="adj2" fmla="val 50000"/>
            </a:avLst>
          </a:prstGeom>
          <a:noFill/>
          <a:ln w="19050">
            <a:solidFill>
              <a:srgbClr val="EC706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200" dirty="0">
              <a:solidFill>
                <a:srgbClr val="EC7061"/>
              </a:solidFill>
              <a:latin typeface="Huawei Sans" panose="020C0503030203020204" pitchFamily="34" charset="0"/>
              <a:ea typeface="+mn-ea"/>
            </a:endParaRPr>
          </a:p>
        </p:txBody>
      </p:sp>
      <p:cxnSp>
        <p:nvCxnSpPr>
          <p:cNvPr id="22" name="肘形连接符 21"/>
          <p:cNvCxnSpPr>
            <a:stCxn id="19" idx="1"/>
            <a:endCxn id="16" idx="3"/>
          </p:cNvCxnSpPr>
          <p:nvPr/>
        </p:nvCxnSpPr>
        <p:spPr>
          <a:xfrm flipH="1">
            <a:off x="9282889" y="3901760"/>
            <a:ext cx="385007" cy="1788846"/>
          </a:xfrm>
          <a:prstGeom prst="bentConnector3">
            <a:avLst>
              <a:gd name="adj1" fmla="val -59376"/>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4" name="肘形连接符 23"/>
          <p:cNvCxnSpPr>
            <a:endCxn id="18" idx="3"/>
          </p:cNvCxnSpPr>
          <p:nvPr/>
        </p:nvCxnSpPr>
        <p:spPr>
          <a:xfrm rot="5400000">
            <a:off x="9031015" y="4946537"/>
            <a:ext cx="1403478" cy="899730"/>
          </a:xfrm>
          <a:prstGeom prst="bentConnector2">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0" idx="1"/>
          </p:cNvCxnSpPr>
          <p:nvPr/>
        </p:nvCxnSpPr>
        <p:spPr>
          <a:xfrm flipV="1">
            <a:off x="9654067" y="4694662"/>
            <a:ext cx="528552" cy="1153"/>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aphicFrame>
        <p:nvGraphicFramePr>
          <p:cNvPr id="13" name="表格 12"/>
          <p:cNvGraphicFramePr>
            <a:graphicFrameLocks noGrp="1"/>
          </p:cNvGraphicFramePr>
          <p:nvPr/>
        </p:nvGraphicFramePr>
        <p:xfrm>
          <a:off x="1397136" y="3874834"/>
          <a:ext cx="1944216" cy="579120"/>
        </p:xfrm>
        <a:graphic>
          <a:graphicData uri="http://schemas.openxmlformats.org/drawingml/2006/table">
            <a:tbl>
              <a:tblPr firstRow="1" bandRow="1">
                <a:tableStyleId>{EB344D84-9AFB-497E-A393-DC336BA19D2E}</a:tableStyleId>
              </a:tblPr>
              <a:tblGrid>
                <a:gridCol w="1944216">
                  <a:extLst>
                    <a:ext uri="{9D8B030D-6E8A-4147-A177-3AD203B41FA5}">
                      <a16:colId xmlns="" xmlns:a16="http://schemas.microsoft.com/office/drawing/2014/main" val="20000"/>
                    </a:ext>
                  </a:extLst>
                </a:gridCol>
              </a:tblGrid>
              <a:tr h="415789">
                <a:tc>
                  <a:txBody>
                    <a:bodyPr/>
                    <a:lstStyle/>
                    <a:p>
                      <a:pPr marL="0" algn="ctr" defTabSz="914400" rtl="0" eaLnBrk="1" fontAlgn="ctr" latinLnBrk="0" hangingPunct="1"/>
                      <a:r>
                        <a:rPr lang="en-US" sz="1600" b="1" dirty="0">
                          <a:solidFill>
                            <a:schemeClr val="bg1"/>
                          </a:solidFill>
                          <a:latin typeface="Huawei Sans" panose="020C0503030203020204" pitchFamily="34" charset="0"/>
                          <a:ea typeface="+mn-ea"/>
                          <a:cs typeface="+mn-cs"/>
                        </a:rPr>
                        <a:t>Application layer (HTTP)</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313116818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REST and RESTful</a:t>
            </a: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Working Principle of HTTP</a:t>
            </a:r>
          </a:p>
          <a:p>
            <a:pPr marL="457017" indent="-457017" fontAlgn="auto"/>
            <a:r>
              <a:rPr lang="en-US" b="1" dirty="0">
                <a:latin typeface="Huawei Sans" panose="020C0503030203020204" pitchFamily="34" charset="0"/>
                <a:ea typeface="方正兰亭黑简体" panose="02000000000000000000" pitchFamily="2" charset="-122"/>
                <a:sym typeface="Huawei Sans" panose="020C0503030203020204" pitchFamily="34" charset="0"/>
              </a:rPr>
              <a:t>Practices in Invoking RESTful APIs</a:t>
            </a:r>
          </a:p>
          <a:p>
            <a:endParaRPr lang="en-US" altLang="zh-CN" dirty="0"/>
          </a:p>
        </p:txBody>
      </p:sp>
    </p:spTree>
    <p:extLst>
      <p:ext uri="{BB962C8B-B14F-4D97-AF65-F5344CB8AC3E}">
        <p14:creationId xmlns:p14="http://schemas.microsoft.com/office/powerpoint/2010/main" val="22009831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占位符 2"/>
          <p:cNvSpPr txBox="1">
            <a:spLocks/>
          </p:cNvSpPr>
          <p:nvPr/>
        </p:nvSpPr>
        <p:spPr>
          <a:xfrm>
            <a:off x="446611" y="1240922"/>
            <a:ext cx="11276183" cy="2614801"/>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buFont typeface="Arial" panose="020B0604020202020204" pitchFamily="34" charset="0"/>
              <a:buNone/>
            </a:pPr>
            <a:r>
              <a:rPr lang="en-US" sz="1600" dirty="0">
                <a:latin typeface="Huawei Sans" panose="020C0503030203020204" pitchFamily="34" charset="0"/>
              </a:rPr>
              <a:t>Description:</a:t>
            </a:r>
          </a:p>
          <a:p>
            <a:pPr fontAlgn="ctr"/>
            <a:r>
              <a:rPr lang="en-US" sz="1400" dirty="0">
                <a:latin typeface="Huawei Sans" panose="020C0503030203020204" pitchFamily="34" charset="0"/>
              </a:rPr>
              <a:t>Huawei iMaster NCE is a network automation and intelligence platform that integrates management, control, analysis, and artificial intelligence (AI) functions. In the SDN network architecture, iMaster NCE centrally manages network devices. You can implement intent-driven networks based on open northbound APIs of iMaster NCE.</a:t>
            </a:r>
          </a:p>
          <a:p>
            <a:pPr fontAlgn="ctr"/>
            <a:r>
              <a:rPr lang="en-US" sz="1400" dirty="0">
                <a:latin typeface="Huawei Sans" panose="020C0503030203020204" pitchFamily="34" charset="0"/>
              </a:rPr>
              <a:t>This case describes an example of how to use the Python Requests module to log in to iMaster NCE and invoke service interfaces.</a:t>
            </a:r>
          </a:p>
          <a:p>
            <a:pPr fontAlgn="ctr"/>
            <a:endParaRPr lang="en-US" altLang="zh-CN" sz="1000" dirty="0">
              <a:latin typeface="Huawei Sans" panose="020C0503030203020204" pitchFamily="34" charset="0"/>
            </a:endParaRPr>
          </a:p>
          <a:p>
            <a:pPr fontAlgn="ctr"/>
            <a:endParaRPr lang="en-US" altLang="zh-CN" sz="1600" dirty="0">
              <a:latin typeface="Huawei Sans" panose="020C0503030203020204" pitchFamily="34" charset="0"/>
            </a:endParaRPr>
          </a:p>
          <a:p>
            <a:pPr fontAlgn="ctr"/>
            <a:endParaRPr lang="en-US" altLang="zh-CN" sz="1600" dirty="0">
              <a:latin typeface="Huawei Sans" panose="020C0503030203020204" pitchFamily="34" charset="0"/>
            </a:endParaRPr>
          </a:p>
          <a:p>
            <a:pPr fontAlgn="ctr"/>
            <a:endParaRPr lang="en-US" altLang="zh-CN" sz="1600" dirty="0">
              <a:latin typeface="Huawei Sans" panose="020C0503030203020204" pitchFamily="34" charset="0"/>
            </a:endParaRPr>
          </a:p>
          <a:p>
            <a:pPr marL="0" indent="0" fontAlgn="ctr">
              <a:buFont typeface="Arial" panose="020B0604020202020204" pitchFamily="34" charset="0"/>
              <a:buNone/>
            </a:pPr>
            <a:endParaRPr lang="en-US" altLang="zh-CN" sz="1600" dirty="0">
              <a:latin typeface="Huawei Sans" panose="020C0503030203020204" pitchFamily="34" charset="0"/>
            </a:endParaRPr>
          </a:p>
          <a:p>
            <a:pPr marL="0" indent="0" fontAlgn="ctr">
              <a:buFont typeface="Arial" panose="020B0604020202020204" pitchFamily="34" charset="0"/>
              <a:buNone/>
            </a:pPr>
            <a:endParaRPr lang="en-US" altLang="zh-CN" sz="1600" dirty="0">
              <a:latin typeface="Huawei Sans" panose="020C0503030203020204" pitchFamily="34" charset="0"/>
            </a:endParaRPr>
          </a:p>
        </p:txBody>
      </p:sp>
      <p:sp>
        <p:nvSpPr>
          <p:cNvPr id="2" name="标题 1"/>
          <p:cNvSpPr>
            <a:spLocks noGrp="1"/>
          </p:cNvSpPr>
          <p:nvPr>
            <p:ph type="title"/>
          </p:nvPr>
        </p:nvSpPr>
        <p:spPr/>
        <p:txBody>
          <a:bodyPr/>
          <a:lstStyle/>
          <a:p>
            <a:r>
              <a:rPr lang="en-US"/>
              <a:t>Case: Invoking RESTful APIs to Obtain Tokens</a:t>
            </a:r>
            <a:endParaRPr lang="en-US" dirty="0"/>
          </a:p>
        </p:txBody>
      </p:sp>
      <p:grpSp>
        <p:nvGrpSpPr>
          <p:cNvPr id="15" name="组合 14"/>
          <p:cNvGrpSpPr/>
          <p:nvPr/>
        </p:nvGrpSpPr>
        <p:grpSpPr>
          <a:xfrm>
            <a:off x="2858322" y="3031920"/>
            <a:ext cx="7426107" cy="3219412"/>
            <a:chOff x="2576318" y="1458922"/>
            <a:chExt cx="7426107" cy="3219412"/>
          </a:xfrm>
        </p:grpSpPr>
        <p:cxnSp>
          <p:nvCxnSpPr>
            <p:cNvPr id="17" name="直接连接符 16"/>
            <p:cNvCxnSpPr/>
            <p:nvPr/>
          </p:nvCxnSpPr>
          <p:spPr>
            <a:xfrm>
              <a:off x="3173202" y="2296928"/>
              <a:ext cx="0" cy="2381406"/>
            </a:xfrm>
            <a:prstGeom prst="line">
              <a:avLst/>
            </a:prstGeom>
            <a:ln w="19050">
              <a:solidFill>
                <a:srgbClr val="EC7061"/>
              </a:solidFill>
              <a:prstDash val="sysDot"/>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574570" y="2238187"/>
              <a:ext cx="0" cy="2440147"/>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2576318" y="1495839"/>
              <a:ext cx="1814919" cy="338554"/>
            </a:xfrm>
            <a:prstGeom prst="rect">
              <a:avLst/>
            </a:prstGeom>
            <a:noFill/>
          </p:spPr>
          <p:txBody>
            <a:bodyPr wrap="none" rtlCol="0">
              <a:spAutoFit/>
            </a:bodyPr>
            <a:lstStyle/>
            <a:p>
              <a:pPr algn="ctr" fontAlgn="ctr"/>
              <a:r>
                <a:rPr lang="en-US" sz="1600" dirty="0">
                  <a:solidFill>
                    <a:schemeClr val="accent4">
                      <a:lumMod val="50000"/>
                    </a:schemeClr>
                  </a:solidFill>
                  <a:latin typeface="Huawei Sans" panose="020C0503030203020204" pitchFamily="34" charset="0"/>
                </a:rPr>
                <a:t>Client (CloudIDE)</a:t>
              </a:r>
            </a:p>
          </p:txBody>
        </p:sp>
        <p:pic>
          <p:nvPicPr>
            <p:cNvPr id="20" name="图片 19" descr="PC.png"/>
            <p:cNvPicPr>
              <a:picLocks noChangeAspect="1"/>
            </p:cNvPicPr>
            <p:nvPr/>
          </p:nvPicPr>
          <p:blipFill>
            <a:blip r:embed="rId3" cstate="print"/>
            <a:stretch>
              <a:fillRect/>
            </a:stretch>
          </p:blipFill>
          <p:spPr>
            <a:xfrm>
              <a:off x="2931115" y="1875720"/>
              <a:ext cx="576563" cy="442800"/>
            </a:xfrm>
            <a:prstGeom prst="rect">
              <a:avLst/>
            </a:prstGeom>
          </p:spPr>
        </p:pic>
        <p:sp>
          <p:nvSpPr>
            <p:cNvPr id="21" name="矩形 20"/>
            <p:cNvSpPr/>
            <p:nvPr/>
          </p:nvSpPr>
          <p:spPr>
            <a:xfrm>
              <a:off x="3659466" y="3509831"/>
              <a:ext cx="4715748" cy="307777"/>
            </a:xfrm>
            <a:prstGeom prst="rect">
              <a:avLst/>
            </a:prstGeom>
          </p:spPr>
          <p:txBody>
            <a:bodyPr wrap="square">
              <a:spAutoFit/>
            </a:bodyPr>
            <a:lstStyle/>
            <a:p>
              <a:pPr algn="ctr" fontAlgn="ctr"/>
              <a:r>
                <a:rPr lang="en-US" sz="1400" dirty="0">
                  <a:latin typeface="Huawei Sans" panose="020C0503030203020204" pitchFamily="34" charset="0"/>
                  <a:ea typeface="方正兰亭黑简体" panose="02000000000000000000" pitchFamily="2" charset="-122"/>
                </a:rPr>
                <a:t>Send back an HTTP response containing a token.</a:t>
              </a:r>
            </a:p>
          </p:txBody>
        </p:sp>
        <p:cxnSp>
          <p:nvCxnSpPr>
            <p:cNvPr id="22" name="直接连接符 21"/>
            <p:cNvCxnSpPr/>
            <p:nvPr/>
          </p:nvCxnSpPr>
          <p:spPr>
            <a:xfrm>
              <a:off x="3173202" y="3123150"/>
              <a:ext cx="5400000" cy="0"/>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3173202" y="3828655"/>
              <a:ext cx="5400000" cy="1"/>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3921180" y="2804325"/>
              <a:ext cx="4192320" cy="307777"/>
            </a:xfrm>
            <a:prstGeom prst="rect">
              <a:avLst/>
            </a:prstGeom>
            <a:noFill/>
          </p:spPr>
          <p:txBody>
            <a:bodyPr wrap="square" rtlCol="0">
              <a:spAutoFit/>
            </a:bodyPr>
            <a:lstStyle/>
            <a:p>
              <a:pPr algn="ctr" fontAlgn="ctr"/>
              <a:r>
                <a:rPr lang="en-US" sz="1400" dirty="0">
                  <a:latin typeface="Huawei Sans" panose="020C0503030203020204" pitchFamily="34" charset="0"/>
                </a:rPr>
                <a:t>Send an HTTP POST request to obtain a token.</a:t>
              </a:r>
            </a:p>
          </p:txBody>
        </p:sp>
        <p:pic>
          <p:nvPicPr>
            <p:cNvPr id="25" name="图片 24"/>
            <p:cNvPicPr>
              <a:picLocks noChangeAspect="1"/>
            </p:cNvPicPr>
            <p:nvPr/>
          </p:nvPicPr>
          <p:blipFill>
            <a:blip r:embed="rId4"/>
            <a:stretch>
              <a:fillRect/>
            </a:stretch>
          </p:blipFill>
          <p:spPr>
            <a:xfrm>
              <a:off x="7930741" y="1669353"/>
              <a:ext cx="1104900" cy="666750"/>
            </a:xfrm>
            <a:prstGeom prst="rect">
              <a:avLst/>
            </a:prstGeom>
          </p:spPr>
        </p:pic>
        <p:sp>
          <p:nvSpPr>
            <p:cNvPr id="26" name="文本框 25"/>
            <p:cNvSpPr txBox="1"/>
            <p:nvPr/>
          </p:nvSpPr>
          <p:spPr>
            <a:xfrm>
              <a:off x="7381142" y="1458922"/>
              <a:ext cx="2621283" cy="338554"/>
            </a:xfrm>
            <a:prstGeom prst="rect">
              <a:avLst/>
            </a:prstGeom>
            <a:noFill/>
          </p:spPr>
          <p:txBody>
            <a:bodyPr wrap="square" rtlCol="0">
              <a:spAutoFit/>
            </a:bodyPr>
            <a:lstStyle/>
            <a:p>
              <a:pPr algn="ctr" fontAlgn="ctr"/>
              <a:r>
                <a:rPr lang="en-US" sz="1600" dirty="0">
                  <a:solidFill>
                    <a:schemeClr val="accent4">
                      <a:lumMod val="50000"/>
                    </a:schemeClr>
                  </a:solidFill>
                  <a:latin typeface="Huawei Sans" panose="020C0503030203020204" pitchFamily="34" charset="0"/>
                </a:rPr>
                <a:t>Server (iMaster NCE)</a:t>
              </a:r>
            </a:p>
          </p:txBody>
        </p:sp>
      </p:grpSp>
    </p:spTree>
    <p:extLst>
      <p:ext uri="{BB962C8B-B14F-4D97-AF65-F5344CB8AC3E}">
        <p14:creationId xmlns:p14="http://schemas.microsoft.com/office/powerpoint/2010/main" val="6819993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占位符 2"/>
          <p:cNvSpPr txBox="1">
            <a:spLocks/>
          </p:cNvSpPr>
          <p:nvPr/>
        </p:nvSpPr>
        <p:spPr>
          <a:xfrm>
            <a:off x="447860" y="1241037"/>
            <a:ext cx="11276183" cy="2614801"/>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buFont typeface="Arial" panose="020B0604020202020204" pitchFamily="34" charset="0"/>
              <a:buNone/>
            </a:pPr>
            <a:r>
              <a:rPr lang="en-US" sz="1800" dirty="0">
                <a:latin typeface="Huawei Sans" panose="020C0503030203020204" pitchFamily="34" charset="0"/>
              </a:rPr>
              <a:t>Configuration roadmap:</a:t>
            </a:r>
          </a:p>
          <a:p>
            <a:pPr fontAlgn="ctr"/>
            <a:r>
              <a:rPr lang="en-US" sz="1600" dirty="0">
                <a:latin typeface="Huawei Sans" panose="020C0503030203020204" pitchFamily="34" charset="0"/>
              </a:rPr>
              <a:t>Prepare the environment, including the IDE and sandbox environment.</a:t>
            </a:r>
          </a:p>
          <a:p>
            <a:pPr fontAlgn="ctr"/>
            <a:r>
              <a:rPr lang="en-US" sz="1600" dirty="0">
                <a:latin typeface="Huawei Sans" panose="020C0503030203020204" pitchFamily="34" charset="0"/>
              </a:rPr>
              <a:t>Compile the code for invoking Python RESTful APIs.</a:t>
            </a:r>
          </a:p>
          <a:p>
            <a:pPr fontAlgn="ctr"/>
            <a:r>
              <a:rPr lang="en-US" sz="1600" dirty="0">
                <a:latin typeface="Huawei Sans" panose="020C0503030203020204" pitchFamily="34" charset="0"/>
              </a:rPr>
              <a:t>Verify the configuration.</a:t>
            </a:r>
          </a:p>
          <a:p>
            <a:pPr marL="0" indent="0" fontAlgn="ctr">
              <a:buFont typeface="Arial" panose="020B0604020202020204" pitchFamily="34" charset="0"/>
              <a:buNone/>
            </a:pPr>
            <a:endParaRPr lang="en-US" altLang="zh-CN" sz="1600" dirty="0">
              <a:latin typeface="Huawei Sans" panose="020C0503030203020204" pitchFamily="34" charset="0"/>
            </a:endParaRPr>
          </a:p>
        </p:txBody>
      </p:sp>
      <p:sp>
        <p:nvSpPr>
          <p:cNvPr id="2" name="标题 1"/>
          <p:cNvSpPr>
            <a:spLocks noGrp="1"/>
          </p:cNvSpPr>
          <p:nvPr>
            <p:ph type="title"/>
          </p:nvPr>
        </p:nvSpPr>
        <p:spPr/>
        <p:txBody>
          <a:bodyPr/>
          <a:lstStyle/>
          <a:p>
            <a:r>
              <a:rPr lang="en-US"/>
              <a:t>Case: Invoking RESTful APIs to Obtain Tokens</a:t>
            </a:r>
            <a:endParaRPr lang="en-US" dirty="0"/>
          </a:p>
        </p:txBody>
      </p:sp>
      <p:grpSp>
        <p:nvGrpSpPr>
          <p:cNvPr id="6" name="组合 5"/>
          <p:cNvGrpSpPr/>
          <p:nvPr/>
        </p:nvGrpSpPr>
        <p:grpSpPr>
          <a:xfrm>
            <a:off x="2858322" y="3031920"/>
            <a:ext cx="7426107" cy="3219412"/>
            <a:chOff x="2576318" y="1458922"/>
            <a:chExt cx="7426107" cy="3219412"/>
          </a:xfrm>
        </p:grpSpPr>
        <p:cxnSp>
          <p:nvCxnSpPr>
            <p:cNvPr id="7" name="直接连接符 6"/>
            <p:cNvCxnSpPr/>
            <p:nvPr/>
          </p:nvCxnSpPr>
          <p:spPr>
            <a:xfrm>
              <a:off x="3173202" y="2296928"/>
              <a:ext cx="0" cy="2381406"/>
            </a:xfrm>
            <a:prstGeom prst="line">
              <a:avLst/>
            </a:prstGeom>
            <a:ln w="19050">
              <a:solidFill>
                <a:srgbClr val="EC7061"/>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574570" y="2238187"/>
              <a:ext cx="0" cy="2440147"/>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2576318" y="1495839"/>
              <a:ext cx="1814919" cy="338554"/>
            </a:xfrm>
            <a:prstGeom prst="rect">
              <a:avLst/>
            </a:prstGeom>
            <a:noFill/>
          </p:spPr>
          <p:txBody>
            <a:bodyPr wrap="none" rtlCol="0">
              <a:spAutoFit/>
            </a:bodyPr>
            <a:lstStyle/>
            <a:p>
              <a:pPr algn="ctr" fontAlgn="ctr"/>
              <a:r>
                <a:rPr lang="en-US" sz="1600" dirty="0">
                  <a:solidFill>
                    <a:schemeClr val="accent4">
                      <a:lumMod val="50000"/>
                    </a:schemeClr>
                  </a:solidFill>
                  <a:latin typeface="Huawei Sans" panose="020C0503030203020204" pitchFamily="34" charset="0"/>
                </a:rPr>
                <a:t>Client (CloudIDE)</a:t>
              </a:r>
            </a:p>
          </p:txBody>
        </p:sp>
        <p:pic>
          <p:nvPicPr>
            <p:cNvPr id="10" name="图片 9" descr="PC.png"/>
            <p:cNvPicPr>
              <a:picLocks noChangeAspect="1"/>
            </p:cNvPicPr>
            <p:nvPr/>
          </p:nvPicPr>
          <p:blipFill>
            <a:blip r:embed="rId3" cstate="print"/>
            <a:stretch>
              <a:fillRect/>
            </a:stretch>
          </p:blipFill>
          <p:spPr>
            <a:xfrm>
              <a:off x="2931115" y="1875720"/>
              <a:ext cx="576563" cy="442800"/>
            </a:xfrm>
            <a:prstGeom prst="rect">
              <a:avLst/>
            </a:prstGeom>
          </p:spPr>
        </p:pic>
        <p:sp>
          <p:nvSpPr>
            <p:cNvPr id="11" name="矩形 10"/>
            <p:cNvSpPr/>
            <p:nvPr/>
          </p:nvSpPr>
          <p:spPr>
            <a:xfrm>
              <a:off x="3880930" y="3509831"/>
              <a:ext cx="4179349" cy="307777"/>
            </a:xfrm>
            <a:prstGeom prst="rect">
              <a:avLst/>
            </a:prstGeom>
          </p:spPr>
          <p:txBody>
            <a:bodyPr wrap="none">
              <a:spAutoFit/>
            </a:bodyPr>
            <a:lstStyle/>
            <a:p>
              <a:pPr algn="ctr" fontAlgn="ctr"/>
              <a:r>
                <a:rPr lang="en-US" sz="1400" dirty="0">
                  <a:latin typeface="Huawei Sans" panose="020C0503030203020204" pitchFamily="34" charset="0"/>
                  <a:ea typeface="方正兰亭黑简体" panose="02000000000000000000" pitchFamily="2" charset="-122"/>
                </a:rPr>
                <a:t>Send back an HTTP response containing a token.</a:t>
              </a:r>
            </a:p>
          </p:txBody>
        </p:sp>
        <p:cxnSp>
          <p:nvCxnSpPr>
            <p:cNvPr id="12" name="直接连接符 11"/>
            <p:cNvCxnSpPr/>
            <p:nvPr/>
          </p:nvCxnSpPr>
          <p:spPr>
            <a:xfrm>
              <a:off x="3173202" y="3123150"/>
              <a:ext cx="5400000" cy="0"/>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3173202" y="3828655"/>
              <a:ext cx="5400000" cy="1"/>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3728742" y="2804325"/>
              <a:ext cx="4483722" cy="307777"/>
            </a:xfrm>
            <a:prstGeom prst="rect">
              <a:avLst/>
            </a:prstGeom>
            <a:noFill/>
          </p:spPr>
          <p:txBody>
            <a:bodyPr wrap="square" rtlCol="0">
              <a:spAutoFit/>
            </a:bodyPr>
            <a:lstStyle/>
            <a:p>
              <a:pPr algn="ctr" fontAlgn="ctr"/>
              <a:r>
                <a:rPr lang="en-US" sz="1400" dirty="0">
                  <a:latin typeface="Huawei Sans" panose="020C0503030203020204" pitchFamily="34" charset="0"/>
                </a:rPr>
                <a:t>Send an HTTP POST request to obtain a token.</a:t>
              </a:r>
            </a:p>
          </p:txBody>
        </p:sp>
        <p:pic>
          <p:nvPicPr>
            <p:cNvPr id="17" name="图片 16"/>
            <p:cNvPicPr>
              <a:picLocks noChangeAspect="1"/>
            </p:cNvPicPr>
            <p:nvPr/>
          </p:nvPicPr>
          <p:blipFill>
            <a:blip r:embed="rId4"/>
            <a:stretch>
              <a:fillRect/>
            </a:stretch>
          </p:blipFill>
          <p:spPr>
            <a:xfrm>
              <a:off x="7930741" y="1669353"/>
              <a:ext cx="1104900" cy="666750"/>
            </a:xfrm>
            <a:prstGeom prst="rect">
              <a:avLst/>
            </a:prstGeom>
          </p:spPr>
        </p:pic>
        <p:sp>
          <p:nvSpPr>
            <p:cNvPr id="18" name="文本框 17"/>
            <p:cNvSpPr txBox="1"/>
            <p:nvPr/>
          </p:nvSpPr>
          <p:spPr>
            <a:xfrm>
              <a:off x="7381142" y="1458922"/>
              <a:ext cx="2621283" cy="338554"/>
            </a:xfrm>
            <a:prstGeom prst="rect">
              <a:avLst/>
            </a:prstGeom>
            <a:noFill/>
          </p:spPr>
          <p:txBody>
            <a:bodyPr wrap="square" rtlCol="0">
              <a:spAutoFit/>
            </a:bodyPr>
            <a:lstStyle/>
            <a:p>
              <a:pPr algn="ctr" fontAlgn="ctr"/>
              <a:r>
                <a:rPr lang="en-US" sz="1600" dirty="0">
                  <a:solidFill>
                    <a:schemeClr val="accent4">
                      <a:lumMod val="50000"/>
                    </a:schemeClr>
                  </a:solidFill>
                  <a:latin typeface="Huawei Sans" panose="020C0503030203020204" pitchFamily="34" charset="0"/>
                </a:rPr>
                <a:t>Server (iMaster NCE)</a:t>
              </a:r>
            </a:p>
          </p:txBody>
        </p:sp>
      </p:grpSp>
    </p:spTree>
    <p:extLst>
      <p:ext uri="{BB962C8B-B14F-4D97-AF65-F5344CB8AC3E}">
        <p14:creationId xmlns:p14="http://schemas.microsoft.com/office/powerpoint/2010/main" val="387234990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占位符 2"/>
          <p:cNvSpPr txBox="1">
            <a:spLocks/>
          </p:cNvSpPr>
          <p:nvPr/>
        </p:nvSpPr>
        <p:spPr>
          <a:xfrm>
            <a:off x="448221" y="1240459"/>
            <a:ext cx="11276183" cy="2614801"/>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indent="-342900" fontAlgn="ctr">
              <a:buFont typeface="+mj-lt"/>
              <a:buAutoNum type="arabicPeriod"/>
            </a:pPr>
            <a:r>
              <a:rPr lang="en-US" sz="2000" dirty="0">
                <a:latin typeface="Huawei Sans" panose="020C0503030203020204" pitchFamily="34" charset="0"/>
              </a:rPr>
              <a:t>Access the CodeHub console and create a project and a code repository on the cloud</a:t>
            </a:r>
            <a:r>
              <a:rPr lang="en-US" sz="1600" dirty="0">
                <a:latin typeface="Huawei Sans" panose="020C0503030203020204" pitchFamily="34" charset="0"/>
              </a:rPr>
              <a:t>.</a:t>
            </a:r>
          </a:p>
          <a:p>
            <a:pPr marL="0" indent="0" fontAlgn="ctr">
              <a:buFont typeface="Arial" panose="020B0604020202020204" pitchFamily="34" charset="0"/>
              <a:buNone/>
            </a:pPr>
            <a:endParaRPr lang="en-US" altLang="zh-CN" sz="1600" dirty="0">
              <a:latin typeface="Huawei Sans" panose="020C0503030203020204" pitchFamily="34" charset="0"/>
            </a:endParaRPr>
          </a:p>
        </p:txBody>
      </p:sp>
      <p:sp>
        <p:nvSpPr>
          <p:cNvPr id="2" name="标题 1"/>
          <p:cNvSpPr>
            <a:spLocks noGrp="1"/>
          </p:cNvSpPr>
          <p:nvPr>
            <p:ph type="title"/>
          </p:nvPr>
        </p:nvSpPr>
        <p:spPr/>
        <p:txBody>
          <a:bodyPr/>
          <a:lstStyle/>
          <a:p>
            <a:r>
              <a:rPr lang="en-US"/>
              <a:t>Procedure: Create a Code Repository</a:t>
            </a:r>
            <a:endParaRPr lang="en-US" dirty="0"/>
          </a:p>
        </p:txBody>
      </p:sp>
      <p:pic>
        <p:nvPicPr>
          <p:cNvPr id="6" name="图片 5"/>
          <p:cNvPicPr>
            <a:picLocks noChangeAspect="1"/>
          </p:cNvPicPr>
          <p:nvPr/>
        </p:nvPicPr>
        <p:blipFill>
          <a:blip r:embed="rId3"/>
          <a:stretch>
            <a:fillRect/>
          </a:stretch>
        </p:blipFill>
        <p:spPr>
          <a:xfrm>
            <a:off x="669824" y="2286000"/>
            <a:ext cx="10210379" cy="1977797"/>
          </a:xfrm>
          <a:prstGeom prst="rect">
            <a:avLst/>
          </a:prstGeom>
          <a:ln>
            <a:solidFill>
              <a:schemeClr val="bg1">
                <a:lumMod val="85000"/>
              </a:schemeClr>
            </a:solidFill>
          </a:ln>
        </p:spPr>
      </p:pic>
    </p:spTree>
    <p:extLst>
      <p:ext uri="{BB962C8B-B14F-4D97-AF65-F5344CB8AC3E}">
        <p14:creationId xmlns:p14="http://schemas.microsoft.com/office/powerpoint/2010/main" val="357380680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占位符 2"/>
          <p:cNvSpPr txBox="1">
            <a:spLocks/>
          </p:cNvSpPr>
          <p:nvPr/>
        </p:nvSpPr>
        <p:spPr>
          <a:xfrm>
            <a:off x="448221" y="1240459"/>
            <a:ext cx="11276183" cy="2614801"/>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indent="-342900" fontAlgn="ctr">
              <a:buFont typeface="+mj-lt"/>
              <a:buAutoNum type="arabicPeriod" startAt="2"/>
            </a:pPr>
            <a:r>
              <a:rPr lang="en-US" sz="1800" dirty="0">
                <a:latin typeface="Huawei Sans" panose="020C0503030203020204" pitchFamily="34" charset="0"/>
              </a:rPr>
              <a:t>Fork the complete code to the repository. In this example, the complete code has been uploaded to DevCloud on HUAWEI CLOUD. You can use Huawei CloudIDE to download the code to the local host. (Alternatively, you can perform online programming.)</a:t>
            </a:r>
          </a:p>
          <a:p>
            <a:pPr marL="0" indent="0" fontAlgn="ctr">
              <a:buFont typeface="Arial" panose="020B0604020202020204" pitchFamily="34" charset="0"/>
              <a:buNone/>
            </a:pPr>
            <a:endParaRPr lang="en-US" altLang="zh-CN" sz="1800" dirty="0">
              <a:latin typeface="Huawei Sans" panose="020C0503030203020204" pitchFamily="34" charset="0"/>
            </a:endParaRPr>
          </a:p>
        </p:txBody>
      </p:sp>
      <p:sp>
        <p:nvSpPr>
          <p:cNvPr id="2" name="标题 1"/>
          <p:cNvSpPr>
            <a:spLocks noGrp="1"/>
          </p:cNvSpPr>
          <p:nvPr>
            <p:ph type="title"/>
          </p:nvPr>
        </p:nvSpPr>
        <p:spPr/>
        <p:txBody>
          <a:bodyPr/>
          <a:lstStyle/>
          <a:p>
            <a:r>
              <a:rPr lang="en-US"/>
              <a:t>Procedure: Fork the Complete Code</a:t>
            </a:r>
            <a:endParaRPr lang="en-US" dirty="0"/>
          </a:p>
        </p:txBody>
      </p:sp>
      <p:pic>
        <p:nvPicPr>
          <p:cNvPr id="5" name="图片 4"/>
          <p:cNvPicPr>
            <a:picLocks noChangeAspect="1"/>
          </p:cNvPicPr>
          <p:nvPr/>
        </p:nvPicPr>
        <p:blipFill>
          <a:blip r:embed="rId3"/>
          <a:stretch>
            <a:fillRect/>
          </a:stretch>
        </p:blipFill>
        <p:spPr>
          <a:xfrm>
            <a:off x="844951" y="2814328"/>
            <a:ext cx="10301468" cy="3195671"/>
          </a:xfrm>
          <a:prstGeom prst="rect">
            <a:avLst/>
          </a:prstGeom>
          <a:ln>
            <a:solidFill>
              <a:schemeClr val="bg1">
                <a:lumMod val="85000"/>
              </a:schemeClr>
            </a:solidFill>
          </a:ln>
        </p:spPr>
      </p:pic>
    </p:spTree>
    <p:extLst>
      <p:ext uri="{BB962C8B-B14F-4D97-AF65-F5344CB8AC3E}">
        <p14:creationId xmlns:p14="http://schemas.microsoft.com/office/powerpoint/2010/main" val="36349133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b="1" dirty="0">
                <a:latin typeface="Huawei Sans" panose="020C0503030203020204" pitchFamily="34" charset="0"/>
                <a:ea typeface="方正兰亭黑简体" panose="02000000000000000000" pitchFamily="2" charset="-122"/>
                <a:sym typeface="Huawei Sans" panose="020C0503030203020204" pitchFamily="34" charset="0"/>
              </a:rPr>
              <a:t>REST and RESTful</a:t>
            </a:r>
          </a:p>
          <a:p>
            <a:pPr lvl="1" fontAlgn="auto">
              <a:buFont typeface="微软雅黑" panose="020B0503020204020204" pitchFamily="34" charset="-122"/>
              <a:buChar char="▪"/>
            </a:pPr>
            <a:r>
              <a:rPr lang="en-US" b="1" dirty="0">
                <a:latin typeface="Huawei Sans" panose="020C0503030203020204" pitchFamily="34" charset="0"/>
                <a:ea typeface="方正兰亭黑简体" panose="02000000000000000000" pitchFamily="2" charset="-122"/>
                <a:sym typeface="Huawei Sans" panose="020C0503030203020204" pitchFamily="34" charset="0"/>
              </a:rPr>
              <a:t>Background of REST</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Overview of REST</a:t>
            </a: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Working Principle of HTTP</a:t>
            </a: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Practices in Invoking RESTful APIs</a:t>
            </a:r>
          </a:p>
        </p:txBody>
      </p:sp>
    </p:spTree>
    <p:extLst>
      <p:ext uri="{BB962C8B-B14F-4D97-AF65-F5344CB8AC3E}">
        <p14:creationId xmlns:p14="http://schemas.microsoft.com/office/powerpoint/2010/main" val="281686725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占位符 2"/>
          <p:cNvSpPr txBox="1">
            <a:spLocks/>
          </p:cNvSpPr>
          <p:nvPr/>
        </p:nvSpPr>
        <p:spPr>
          <a:xfrm>
            <a:off x="452249" y="1240460"/>
            <a:ext cx="11276183" cy="387896"/>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indent="-342900" fontAlgn="ctr">
              <a:buFont typeface="+mj-lt"/>
              <a:buAutoNum type="arabicPeriod" startAt="3"/>
            </a:pPr>
            <a:r>
              <a:rPr lang="en-US" sz="1600" dirty="0">
                <a:latin typeface="Huawei Sans" panose="020C0503030203020204" pitchFamily="34" charset="0"/>
              </a:rPr>
              <a:t>Click </a:t>
            </a:r>
            <a:r>
              <a:rPr lang="en-US" sz="1600" b="1" dirty="0">
                <a:latin typeface="Huawei Sans" panose="020C0503030203020204" pitchFamily="34" charset="0"/>
              </a:rPr>
              <a:t>CloudIDE</a:t>
            </a:r>
            <a:r>
              <a:rPr lang="en-US" sz="1600" dirty="0">
                <a:latin typeface="Huawei Sans" panose="020C0503030203020204" pitchFamily="34" charset="0"/>
              </a:rPr>
              <a:t> to open the code.</a:t>
            </a:r>
          </a:p>
          <a:p>
            <a:pPr marL="0" indent="0" fontAlgn="ctr">
              <a:buFont typeface="Arial" panose="020B0604020202020204" pitchFamily="34" charset="0"/>
              <a:buNone/>
            </a:pPr>
            <a:endParaRPr lang="en-US" altLang="zh-CN" sz="1600" dirty="0">
              <a:latin typeface="Huawei Sans" panose="020C0503030203020204" pitchFamily="34" charset="0"/>
            </a:endParaRPr>
          </a:p>
        </p:txBody>
      </p:sp>
      <p:sp>
        <p:nvSpPr>
          <p:cNvPr id="2" name="标题 1"/>
          <p:cNvSpPr>
            <a:spLocks noGrp="1"/>
          </p:cNvSpPr>
          <p:nvPr>
            <p:ph type="title"/>
          </p:nvPr>
        </p:nvSpPr>
        <p:spPr/>
        <p:txBody>
          <a:bodyPr/>
          <a:lstStyle/>
          <a:p>
            <a:r>
              <a:rPr lang="en-US"/>
              <a:t>Procedure: Start the CloudIDE</a:t>
            </a:r>
            <a:endParaRPr lang="en-US" dirty="0"/>
          </a:p>
        </p:txBody>
      </p:sp>
      <p:sp>
        <p:nvSpPr>
          <p:cNvPr id="3" name="矩形 2"/>
          <p:cNvSpPr/>
          <p:nvPr/>
        </p:nvSpPr>
        <p:spPr>
          <a:xfrm>
            <a:off x="452249" y="2879090"/>
            <a:ext cx="6096000" cy="338554"/>
          </a:xfrm>
          <a:prstGeom prst="rect">
            <a:avLst/>
          </a:prstGeom>
        </p:spPr>
        <p:txBody>
          <a:bodyPr>
            <a:spAutoFit/>
          </a:bodyPr>
          <a:lstStyle/>
          <a:p>
            <a:pPr marL="342900" indent="-342900" fontAlgn="ctr">
              <a:buFont typeface="+mj-lt"/>
              <a:buAutoNum type="arabicPeriod" startAt="4"/>
            </a:pPr>
            <a:r>
              <a:rPr lang="en-US" sz="1600" dirty="0">
                <a:latin typeface="Huawei Sans" panose="020C0503030203020204" pitchFamily="34" charset="0"/>
              </a:rPr>
              <a:t>Check the code in CloudIDE.</a:t>
            </a:r>
          </a:p>
        </p:txBody>
      </p:sp>
      <p:pic>
        <p:nvPicPr>
          <p:cNvPr id="8" name="图片 7"/>
          <p:cNvPicPr>
            <a:picLocks noChangeAspect="1"/>
          </p:cNvPicPr>
          <p:nvPr/>
        </p:nvPicPr>
        <p:blipFill>
          <a:blip r:embed="rId3"/>
          <a:stretch>
            <a:fillRect/>
          </a:stretch>
        </p:blipFill>
        <p:spPr>
          <a:xfrm>
            <a:off x="625033" y="3320882"/>
            <a:ext cx="9660835" cy="2905739"/>
          </a:xfrm>
          <a:prstGeom prst="rect">
            <a:avLst/>
          </a:prstGeom>
          <a:solidFill>
            <a:srgbClr val="99DFF9"/>
          </a:solidFill>
        </p:spPr>
      </p:pic>
      <p:pic>
        <p:nvPicPr>
          <p:cNvPr id="9" name="图片 8"/>
          <p:cNvPicPr>
            <a:picLocks noChangeAspect="1"/>
          </p:cNvPicPr>
          <p:nvPr/>
        </p:nvPicPr>
        <p:blipFill>
          <a:blip r:embed="rId4"/>
          <a:stretch>
            <a:fillRect/>
          </a:stretch>
        </p:blipFill>
        <p:spPr>
          <a:xfrm>
            <a:off x="625033" y="1817616"/>
            <a:ext cx="9300856" cy="695812"/>
          </a:xfrm>
          <a:prstGeom prst="rect">
            <a:avLst/>
          </a:prstGeom>
          <a:ln>
            <a:solidFill>
              <a:schemeClr val="bg1">
                <a:lumMod val="85000"/>
              </a:schemeClr>
            </a:solidFill>
          </a:ln>
        </p:spPr>
      </p:pic>
    </p:spTree>
    <p:extLst>
      <p:ext uri="{BB962C8B-B14F-4D97-AF65-F5344CB8AC3E}">
        <p14:creationId xmlns:p14="http://schemas.microsoft.com/office/powerpoint/2010/main" val="164920188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占位符 2"/>
          <p:cNvSpPr txBox="1">
            <a:spLocks/>
          </p:cNvSpPr>
          <p:nvPr/>
        </p:nvSpPr>
        <p:spPr>
          <a:xfrm>
            <a:off x="448221" y="1240460"/>
            <a:ext cx="11276183" cy="387896"/>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indent="-342900" fontAlgn="ctr">
              <a:buFont typeface="+mj-lt"/>
              <a:buAutoNum type="arabicPeriod" startAt="5"/>
            </a:pPr>
            <a:r>
              <a:rPr lang="en-US" sz="1600" dirty="0">
                <a:latin typeface="Huawei Sans" panose="020C0503030203020204" pitchFamily="34" charset="0"/>
              </a:rPr>
              <a:t>Reserve a sandbox environment.</a:t>
            </a:r>
          </a:p>
          <a:p>
            <a:pPr marL="622300" indent="-260350" fontAlgn="ctr"/>
            <a:r>
              <a:rPr lang="en-US" sz="1400" dirty="0">
                <a:latin typeface="Huawei Sans" panose="020C0503030203020204" pitchFamily="34" charset="0"/>
              </a:rPr>
              <a:t>The developer community provides the sandbox experience. The intent-driven campus network sandbox environment is used as an example.</a:t>
            </a:r>
          </a:p>
          <a:p>
            <a:pPr marL="622300" indent="-260350" fontAlgn="ctr"/>
            <a:r>
              <a:rPr lang="en-US" sz="1400" dirty="0">
                <a:latin typeface="Huawei Sans" panose="020C0503030203020204" pitchFamily="34" charset="0"/>
              </a:rPr>
              <a:t>You can experience the sandbox environment in three ways: </a:t>
            </a:r>
            <a:r>
              <a:rPr lang="en-US" sz="1400" b="1" dirty="0">
                <a:latin typeface="Huawei Sans" panose="020C0503030203020204" pitchFamily="34" charset="0"/>
              </a:rPr>
              <a:t>Quick Try</a:t>
            </a:r>
            <a:r>
              <a:rPr lang="en-US" sz="1400" dirty="0">
                <a:latin typeface="Huawei Sans" panose="020C0503030203020204" pitchFamily="34" charset="0"/>
              </a:rPr>
              <a:t>, </a:t>
            </a:r>
            <a:r>
              <a:rPr lang="en-US" sz="1400" b="1" dirty="0">
                <a:latin typeface="Huawei Sans" panose="020C0503030203020204" pitchFamily="34" charset="0"/>
              </a:rPr>
              <a:t>Demo Commissioning</a:t>
            </a:r>
            <a:r>
              <a:rPr lang="en-US" altLang="zh-CN" sz="1400" dirty="0">
                <a:latin typeface="Huawei Sans" panose="020C0503030203020204" pitchFamily="34" charset="0"/>
              </a:rPr>
              <a:t>, and </a:t>
            </a:r>
            <a:r>
              <a:rPr lang="en-US" altLang="zh-CN" sz="1400" b="1" dirty="0">
                <a:latin typeface="Huawei Sans" panose="020C0503030203020204" pitchFamily="34" charset="0"/>
              </a:rPr>
              <a:t>API</a:t>
            </a:r>
            <a:r>
              <a:rPr lang="en-US" altLang="zh-CN" sz="1400" dirty="0">
                <a:latin typeface="Huawei Sans" panose="020C0503030203020204" pitchFamily="34" charset="0"/>
              </a:rPr>
              <a:t> </a:t>
            </a:r>
            <a:r>
              <a:rPr lang="en-US" altLang="zh-CN" sz="1400" b="1" dirty="0">
                <a:latin typeface="Huawei Sans" panose="020C0503030203020204" pitchFamily="34" charset="0"/>
              </a:rPr>
              <a:t>Commissioning</a:t>
            </a:r>
            <a:r>
              <a:rPr lang="en-US" sz="1400" dirty="0">
                <a:latin typeface="Huawei Sans" panose="020C0503030203020204" pitchFamily="34" charset="0"/>
              </a:rPr>
              <a:t>. Here, </a:t>
            </a:r>
            <a:r>
              <a:rPr lang="en-US" altLang="zh-CN" sz="1400" b="1" dirty="0">
                <a:latin typeface="Huawei Sans" panose="020C0503030203020204" pitchFamily="34" charset="0"/>
              </a:rPr>
              <a:t>Quick Try </a:t>
            </a:r>
            <a:r>
              <a:rPr lang="en-US" sz="1400" dirty="0">
                <a:latin typeface="Huawei Sans" panose="020C0503030203020204" pitchFamily="34" charset="0"/>
              </a:rPr>
              <a:t>in CloudIDE is used as an example.</a:t>
            </a:r>
          </a:p>
          <a:p>
            <a:pPr marL="0" indent="0" fontAlgn="ctr">
              <a:buNone/>
            </a:pPr>
            <a:endParaRPr lang="en-US" altLang="zh-CN" sz="1600" dirty="0">
              <a:latin typeface="Huawei Sans" panose="020C0503030203020204" pitchFamily="34" charset="0"/>
            </a:endParaRPr>
          </a:p>
        </p:txBody>
      </p:sp>
      <p:sp>
        <p:nvSpPr>
          <p:cNvPr id="2" name="标题 1"/>
          <p:cNvSpPr>
            <a:spLocks noGrp="1"/>
          </p:cNvSpPr>
          <p:nvPr>
            <p:ph type="title"/>
          </p:nvPr>
        </p:nvSpPr>
        <p:spPr/>
        <p:txBody>
          <a:bodyPr/>
          <a:lstStyle/>
          <a:p>
            <a:r>
              <a:rPr lang="en-US"/>
              <a:t>Procedure: Reserve a Sandbox Environment</a:t>
            </a:r>
            <a:endParaRPr lang="en-US" dirty="0"/>
          </a:p>
        </p:txBody>
      </p:sp>
      <p:pic>
        <p:nvPicPr>
          <p:cNvPr id="5" name="图片 4"/>
          <p:cNvPicPr>
            <a:picLocks noChangeAspect="1"/>
          </p:cNvPicPr>
          <p:nvPr/>
        </p:nvPicPr>
        <p:blipFill>
          <a:blip r:embed="rId3"/>
          <a:stretch>
            <a:fillRect/>
          </a:stretch>
        </p:blipFill>
        <p:spPr>
          <a:xfrm>
            <a:off x="1033068" y="3170041"/>
            <a:ext cx="10514767" cy="3211709"/>
          </a:xfrm>
          <a:prstGeom prst="rect">
            <a:avLst/>
          </a:prstGeom>
          <a:ln>
            <a:solidFill>
              <a:schemeClr val="bg1">
                <a:lumMod val="85000"/>
              </a:schemeClr>
            </a:solidFill>
          </a:ln>
        </p:spPr>
      </p:pic>
    </p:spTree>
    <p:extLst>
      <p:ext uri="{BB962C8B-B14F-4D97-AF65-F5344CB8AC3E}">
        <p14:creationId xmlns:p14="http://schemas.microsoft.com/office/powerpoint/2010/main" val="388777164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占位符 2"/>
          <p:cNvSpPr txBox="1">
            <a:spLocks/>
          </p:cNvSpPr>
          <p:nvPr/>
        </p:nvSpPr>
        <p:spPr>
          <a:xfrm>
            <a:off x="448221" y="1240460"/>
            <a:ext cx="11569608" cy="387896"/>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indent="-342900" fontAlgn="ctr">
              <a:buFont typeface="+mj-lt"/>
              <a:buAutoNum type="arabicPeriod" startAt="6"/>
            </a:pPr>
            <a:r>
              <a:rPr lang="en-US" sz="1600" dirty="0">
                <a:latin typeface="Huawei Sans" panose="020C0503030203020204" pitchFamily="34" charset="0"/>
              </a:rPr>
              <a:t>Check sandbox information.</a:t>
            </a:r>
          </a:p>
          <a:p>
            <a:pPr marL="622300" indent="-280988" fontAlgn="ctr"/>
            <a:r>
              <a:rPr lang="en-US" sz="1400" b="1" dirty="0">
                <a:latin typeface="Huawei Sans" panose="020C0503030203020204" pitchFamily="34" charset="0"/>
              </a:rPr>
              <a:t>Tenant account</a:t>
            </a:r>
            <a:r>
              <a:rPr lang="en-US" sz="1400" dirty="0">
                <a:latin typeface="Huawei Sans" panose="020C0503030203020204" pitchFamily="34" charset="0"/>
              </a:rPr>
              <a:t>: account for logging in to iMaster NCE.</a:t>
            </a:r>
          </a:p>
          <a:p>
            <a:pPr marL="622300" indent="-280988" fontAlgn="ctr"/>
            <a:r>
              <a:rPr lang="en-US" sz="1400" b="1" dirty="0">
                <a:latin typeface="Huawei Sans" panose="020C0503030203020204" pitchFamily="34" charset="0"/>
              </a:rPr>
              <a:t>North Account</a:t>
            </a:r>
            <a:r>
              <a:rPr lang="en-US" sz="1400" dirty="0">
                <a:latin typeface="Huawei Sans" panose="020C0503030203020204" pitchFamily="34" charset="0"/>
              </a:rPr>
              <a:t>: account used by a location application to interact with iMaster NCE.</a:t>
            </a:r>
          </a:p>
          <a:p>
            <a:pPr marL="622300" indent="-280988" fontAlgn="ctr"/>
            <a:r>
              <a:rPr lang="en-US" sz="1400" b="1" dirty="0">
                <a:latin typeface="Huawei Sans" panose="020C0503030203020204" pitchFamily="34" charset="0"/>
              </a:rPr>
              <a:t>Northbound IP:Port</a:t>
            </a:r>
            <a:r>
              <a:rPr lang="en-US" sz="1400" dirty="0">
                <a:latin typeface="Huawei Sans" panose="020C0503030203020204" pitchFamily="34" charset="0"/>
              </a:rPr>
              <a:t>: URL for logging in to iMaster NCE. You can click </a:t>
            </a:r>
            <a:r>
              <a:rPr lang="en-US" sz="1400" b="1" dirty="0">
                <a:latin typeface="Huawei Sans" panose="020C0503030203020204" pitchFamily="34" charset="0"/>
              </a:rPr>
              <a:t>Try Now</a:t>
            </a:r>
            <a:r>
              <a:rPr lang="en-US" sz="1400" dirty="0">
                <a:latin typeface="Huawei Sans" panose="020C0503030203020204" pitchFamily="34" charset="0"/>
              </a:rPr>
              <a:t> to log in to </a:t>
            </a:r>
            <a:r>
              <a:rPr lang="en-US" altLang="zh-CN" sz="1400" dirty="0">
                <a:latin typeface="Huawei Sans" panose="020C0503030203020204" pitchFamily="34" charset="0"/>
              </a:rPr>
              <a:t>iMaster NCE</a:t>
            </a:r>
            <a:r>
              <a:rPr lang="en-US" sz="1400" dirty="0">
                <a:latin typeface="Huawei Sans" panose="020C0503030203020204" pitchFamily="34" charset="0"/>
              </a:rPr>
              <a:t>.</a:t>
            </a:r>
          </a:p>
          <a:p>
            <a:pPr marL="622300" indent="-280988" fontAlgn="ctr"/>
            <a:r>
              <a:rPr lang="en-US" sz="1400" b="1" dirty="0">
                <a:latin typeface="Huawei Sans" panose="020C0503030203020204" pitchFamily="34" charset="0"/>
              </a:rPr>
              <a:t>Password</a:t>
            </a:r>
            <a:r>
              <a:rPr lang="en-US" sz="1400" dirty="0">
                <a:latin typeface="Huawei Sans" panose="020C0503030203020204" pitchFamily="34" charset="0"/>
              </a:rPr>
              <a:t>: password for logging in to the sandbox environment.</a:t>
            </a:r>
          </a:p>
          <a:p>
            <a:pPr marL="0" indent="0" fontAlgn="ctr">
              <a:buNone/>
            </a:pPr>
            <a:endParaRPr lang="en-US" altLang="zh-CN" sz="1600" dirty="0">
              <a:latin typeface="Huawei Sans" panose="020C0503030203020204" pitchFamily="34" charset="0"/>
            </a:endParaRPr>
          </a:p>
          <a:p>
            <a:pPr marL="0" indent="0" fontAlgn="ctr">
              <a:buNone/>
            </a:pPr>
            <a:endParaRPr lang="en-US" altLang="zh-CN" sz="1600" dirty="0">
              <a:latin typeface="Huawei Sans" panose="020C0503030203020204" pitchFamily="34" charset="0"/>
            </a:endParaRPr>
          </a:p>
        </p:txBody>
      </p:sp>
      <p:sp>
        <p:nvSpPr>
          <p:cNvPr id="2" name="标题 1"/>
          <p:cNvSpPr>
            <a:spLocks noGrp="1"/>
          </p:cNvSpPr>
          <p:nvPr>
            <p:ph type="title"/>
          </p:nvPr>
        </p:nvSpPr>
        <p:spPr/>
        <p:txBody>
          <a:bodyPr/>
          <a:lstStyle/>
          <a:p>
            <a:r>
              <a:rPr lang="en-US"/>
              <a:t>Step: Check Sandbox Information</a:t>
            </a:r>
            <a:endParaRPr lang="en-US" dirty="0"/>
          </a:p>
        </p:txBody>
      </p:sp>
      <p:pic>
        <p:nvPicPr>
          <p:cNvPr id="6" name="图片 5"/>
          <p:cNvPicPr>
            <a:picLocks noChangeAspect="1"/>
          </p:cNvPicPr>
          <p:nvPr/>
        </p:nvPicPr>
        <p:blipFill>
          <a:blip r:embed="rId3"/>
          <a:stretch>
            <a:fillRect/>
          </a:stretch>
        </p:blipFill>
        <p:spPr>
          <a:xfrm>
            <a:off x="1211990" y="3493506"/>
            <a:ext cx="3742513" cy="2888244"/>
          </a:xfrm>
          <a:prstGeom prst="rect">
            <a:avLst/>
          </a:prstGeom>
          <a:ln>
            <a:solidFill>
              <a:schemeClr val="bg1">
                <a:lumMod val="85000"/>
              </a:schemeClr>
            </a:solidFill>
          </a:ln>
        </p:spPr>
      </p:pic>
    </p:spTree>
    <p:extLst>
      <p:ext uri="{BB962C8B-B14F-4D97-AF65-F5344CB8AC3E}">
        <p14:creationId xmlns:p14="http://schemas.microsoft.com/office/powerpoint/2010/main" val="164519892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占位符 2"/>
          <p:cNvSpPr txBox="1">
            <a:spLocks/>
          </p:cNvSpPr>
          <p:nvPr/>
        </p:nvSpPr>
        <p:spPr>
          <a:xfrm>
            <a:off x="448221" y="1240460"/>
            <a:ext cx="11276183" cy="3543078"/>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buNone/>
            </a:pPr>
            <a:endParaRPr lang="en-US" altLang="zh-CN" sz="1600" dirty="0">
              <a:latin typeface="Huawei Sans" panose="020C0503030203020204" pitchFamily="34" charset="0"/>
            </a:endParaRPr>
          </a:p>
        </p:txBody>
      </p:sp>
      <p:sp>
        <p:nvSpPr>
          <p:cNvPr id="2" name="标题 1"/>
          <p:cNvSpPr>
            <a:spLocks noGrp="1"/>
          </p:cNvSpPr>
          <p:nvPr>
            <p:ph type="title"/>
          </p:nvPr>
        </p:nvSpPr>
        <p:spPr/>
        <p:txBody>
          <a:bodyPr/>
          <a:lstStyle/>
          <a:p>
            <a:r>
              <a:rPr lang="en-US"/>
              <a:t>Procedure: Install the Requests Module</a:t>
            </a:r>
            <a:endParaRPr lang="en-US" dirty="0"/>
          </a:p>
        </p:txBody>
      </p:sp>
      <p:sp>
        <p:nvSpPr>
          <p:cNvPr id="6" name="文本占位符 2"/>
          <p:cNvSpPr txBox="1">
            <a:spLocks/>
          </p:cNvSpPr>
          <p:nvPr/>
        </p:nvSpPr>
        <p:spPr>
          <a:xfrm>
            <a:off x="448221" y="1240460"/>
            <a:ext cx="11276183" cy="387896"/>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indent="-342900" fontAlgn="ctr">
              <a:buFont typeface="+mj-lt"/>
              <a:buAutoNum type="arabicPeriod" startAt="7"/>
            </a:pPr>
            <a:r>
              <a:rPr lang="en-US" sz="1600" dirty="0">
                <a:latin typeface="Huawei Sans" panose="020C0503030203020204" pitchFamily="34" charset="0"/>
              </a:rPr>
              <a:t>Install the Requests module.</a:t>
            </a:r>
          </a:p>
          <a:p>
            <a:pPr marL="622300" indent="-260350" fontAlgn="ctr"/>
            <a:r>
              <a:rPr lang="en-US" sz="1400" dirty="0">
                <a:latin typeface="Huawei Sans" panose="020C0503030203020204" pitchFamily="34" charset="0"/>
              </a:rPr>
              <a:t>The Python Requests module is required in this experiment. Create and run the </a:t>
            </a:r>
            <a:r>
              <a:rPr lang="en-US" sz="1400" b="1" dirty="0">
                <a:latin typeface="Huawei Sans" panose="020C0503030203020204" pitchFamily="34" charset="0"/>
              </a:rPr>
              <a:t>setup.py</a:t>
            </a:r>
            <a:r>
              <a:rPr lang="en-US" sz="1400" dirty="0">
                <a:latin typeface="Huawei Sans" panose="020C0503030203020204" pitchFamily="34" charset="0"/>
              </a:rPr>
              <a:t> script in CloudIDE to install the Requests module. Alternatively, run </a:t>
            </a:r>
            <a:r>
              <a:rPr lang="en-US" sz="1400" b="1" dirty="0">
                <a:latin typeface="Huawei Sans" panose="020C0503030203020204" pitchFamily="34" charset="0"/>
              </a:rPr>
              <a:t>pip3 install requests</a:t>
            </a:r>
            <a:r>
              <a:rPr lang="en-US" sz="1400" dirty="0">
                <a:latin typeface="Huawei Sans" panose="020C0503030203020204" pitchFamily="34" charset="0"/>
              </a:rPr>
              <a:t> on the CloudIDE Python CLI to install the Requests module.</a:t>
            </a:r>
          </a:p>
          <a:p>
            <a:pPr fontAlgn="ctr"/>
            <a:endParaRPr lang="en-US" altLang="zh-CN" sz="1600" dirty="0">
              <a:latin typeface="Huawei Sans" panose="020C0503030203020204" pitchFamily="34" charset="0"/>
            </a:endParaRPr>
          </a:p>
          <a:p>
            <a:pPr marL="0" indent="0" fontAlgn="ctr">
              <a:buNone/>
            </a:pPr>
            <a:endParaRPr lang="en-US" altLang="zh-CN" sz="1600" dirty="0">
              <a:latin typeface="Huawei Sans" panose="020C0503030203020204" pitchFamily="34" charset="0"/>
            </a:endParaRPr>
          </a:p>
        </p:txBody>
      </p:sp>
      <p:pic>
        <p:nvPicPr>
          <p:cNvPr id="7" name="图片 6"/>
          <p:cNvPicPr/>
          <p:nvPr/>
        </p:nvPicPr>
        <p:blipFill>
          <a:blip r:embed="rId3"/>
          <a:stretch>
            <a:fillRect/>
          </a:stretch>
        </p:blipFill>
        <p:spPr>
          <a:xfrm>
            <a:off x="5012808" y="2699978"/>
            <a:ext cx="6657975" cy="3151568"/>
          </a:xfrm>
          <a:prstGeom prst="rect">
            <a:avLst/>
          </a:prstGeom>
        </p:spPr>
      </p:pic>
      <p:sp>
        <p:nvSpPr>
          <p:cNvPr id="8" name="文本框 7">
            <a:extLst>
              <a:ext uri="{FF2B5EF4-FFF2-40B4-BE49-F238E27FC236}">
                <a16:creationId xmlns="" xmlns:a16="http://schemas.microsoft.com/office/drawing/2014/main" id="{E4E30EB8-DE34-4595-BCF8-67A3852D8F2A}"/>
              </a:ext>
            </a:extLst>
          </p:cNvPr>
          <p:cNvSpPr txBox="1"/>
          <p:nvPr/>
        </p:nvSpPr>
        <p:spPr>
          <a:xfrm>
            <a:off x="1179315" y="2717776"/>
            <a:ext cx="3642555" cy="867930"/>
          </a:xfrm>
          <a:prstGeom prst="rect">
            <a:avLst/>
          </a:prstGeom>
          <a:solidFill>
            <a:srgbClr val="F4FBFE"/>
          </a:solidFill>
          <a:ln>
            <a:solidFill>
              <a:srgbClr val="99DFF9"/>
            </a:solidFill>
          </a:ln>
        </p:spPr>
        <p:txBody>
          <a:bodyPr wrap="square" rtlCol="0">
            <a:spAutoFit/>
          </a:bodyPr>
          <a:lstStyle/>
          <a:p>
            <a:pPr fontAlgn="ctr">
              <a:lnSpc>
                <a:spcPct val="120000"/>
              </a:lnSpc>
            </a:pPr>
            <a:r>
              <a:rPr lang="en-US" sz="1400" dirty="0">
                <a:latin typeface="Huawei Sans" panose="020C0503030203020204" pitchFamily="34" charset="0"/>
              </a:rPr>
              <a:t>import os</a:t>
            </a:r>
          </a:p>
          <a:p>
            <a:pPr fontAlgn="ctr">
              <a:lnSpc>
                <a:spcPct val="120000"/>
              </a:lnSpc>
            </a:pPr>
            <a:endParaRPr lang="en-US" altLang="zh-CN" sz="1400" dirty="0">
              <a:latin typeface="Huawei Sans" panose="020C0503030203020204" pitchFamily="34" charset="0"/>
            </a:endParaRPr>
          </a:p>
          <a:p>
            <a:pPr fontAlgn="ctr">
              <a:lnSpc>
                <a:spcPct val="120000"/>
              </a:lnSpc>
            </a:pPr>
            <a:r>
              <a:rPr lang="en-US" sz="1400" dirty="0">
                <a:latin typeface="Huawei Sans" panose="020C0503030203020204" pitchFamily="34" charset="0"/>
              </a:rPr>
              <a:t>os.system("pip3 install requests")</a:t>
            </a:r>
          </a:p>
        </p:txBody>
      </p:sp>
    </p:spTree>
    <p:extLst>
      <p:ext uri="{BB962C8B-B14F-4D97-AF65-F5344CB8AC3E}">
        <p14:creationId xmlns:p14="http://schemas.microsoft.com/office/powerpoint/2010/main" val="368557996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Procedure: Compile a Python Script</a:t>
            </a:r>
            <a:endParaRPr lang="en-US" dirty="0"/>
          </a:p>
        </p:txBody>
      </p:sp>
      <p:sp>
        <p:nvSpPr>
          <p:cNvPr id="7" name="文本占位符 2"/>
          <p:cNvSpPr txBox="1">
            <a:spLocks/>
          </p:cNvSpPr>
          <p:nvPr/>
        </p:nvSpPr>
        <p:spPr>
          <a:xfrm>
            <a:off x="448221" y="1240460"/>
            <a:ext cx="11276183" cy="3543078"/>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indent="-342900" fontAlgn="ctr">
              <a:buFont typeface="+mj-lt"/>
              <a:buAutoNum type="arabicPeriod" startAt="8"/>
            </a:pPr>
            <a:r>
              <a:rPr lang="en-US" sz="1600" dirty="0">
                <a:latin typeface="Huawei Sans" panose="020C0503030203020204" pitchFamily="34" charset="0"/>
              </a:rPr>
              <a:t>Compile a Python script.</a:t>
            </a:r>
          </a:p>
        </p:txBody>
      </p:sp>
      <p:sp>
        <p:nvSpPr>
          <p:cNvPr id="8" name="文本框 7">
            <a:extLst>
              <a:ext uri="{FF2B5EF4-FFF2-40B4-BE49-F238E27FC236}">
                <a16:creationId xmlns="" xmlns:a16="http://schemas.microsoft.com/office/drawing/2014/main" id="{773D837C-8D89-4B32-AD1E-4199EF71F59D}"/>
              </a:ext>
            </a:extLst>
          </p:cNvPr>
          <p:cNvSpPr txBox="1"/>
          <p:nvPr/>
        </p:nvSpPr>
        <p:spPr>
          <a:xfrm>
            <a:off x="5047935" y="1384006"/>
            <a:ext cx="6520954" cy="5004447"/>
          </a:xfrm>
          <a:prstGeom prst="rect">
            <a:avLst/>
          </a:prstGeom>
          <a:solidFill>
            <a:srgbClr val="F4FBFE"/>
          </a:solidFill>
          <a:ln>
            <a:solidFill>
              <a:srgbClr val="99DFF9"/>
            </a:solidFill>
          </a:ln>
        </p:spPr>
        <p:txBody>
          <a:bodyPr wrap="square" rtlCol="0">
            <a:spAutoFit/>
          </a:bodyPr>
          <a:lstStyle/>
          <a:p>
            <a:pPr fontAlgn="ctr">
              <a:lnSpc>
                <a:spcPct val="120000"/>
              </a:lnSpc>
            </a:pPr>
            <a:r>
              <a:rPr lang="en-US" sz="1400" dirty="0">
                <a:latin typeface="Huawei Sans" panose="020C0503030203020204" pitchFamily="34" charset="0"/>
              </a:rPr>
              <a:t>import requests  </a:t>
            </a:r>
          </a:p>
          <a:p>
            <a:pPr fontAlgn="ctr">
              <a:lnSpc>
                <a:spcPct val="120000"/>
              </a:lnSpc>
            </a:pPr>
            <a:endParaRPr lang="en-US" altLang="zh-CN" sz="1400" dirty="0">
              <a:latin typeface="Huawei Sans" panose="020C0503030203020204" pitchFamily="34" charset="0"/>
            </a:endParaRPr>
          </a:p>
          <a:p>
            <a:pPr fontAlgn="ctr">
              <a:lnSpc>
                <a:spcPct val="120000"/>
              </a:lnSpc>
            </a:pPr>
            <a:r>
              <a:rPr lang="en-US" sz="1400" dirty="0">
                <a:latin typeface="Huawei Sans" panose="020C0503030203020204" pitchFamily="34" charset="0"/>
              </a:rPr>
              <a:t>nbi_name = "campus02@north.com"  </a:t>
            </a:r>
          </a:p>
          <a:p>
            <a:pPr fontAlgn="ctr">
              <a:lnSpc>
                <a:spcPct val="120000"/>
              </a:lnSpc>
            </a:pPr>
            <a:r>
              <a:rPr lang="en-US" sz="1400" dirty="0">
                <a:latin typeface="Huawei Sans" panose="020C0503030203020204" pitchFamily="34" charset="0"/>
              </a:rPr>
              <a:t>nbi_pwd = "5aAZ4lh44@"  </a:t>
            </a:r>
          </a:p>
          <a:p>
            <a:pPr fontAlgn="ctr">
              <a:lnSpc>
                <a:spcPct val="120000"/>
              </a:lnSpc>
            </a:pPr>
            <a:r>
              <a:rPr lang="en-US" sz="1400" dirty="0">
                <a:latin typeface="Huawei Sans" panose="020C0503030203020204" pitchFamily="34" charset="0"/>
              </a:rPr>
              <a:t>host = "139.9.213.72"  </a:t>
            </a:r>
          </a:p>
          <a:p>
            <a:pPr fontAlgn="ctr">
              <a:lnSpc>
                <a:spcPct val="120000"/>
              </a:lnSpc>
            </a:pPr>
            <a:r>
              <a:rPr lang="en-US" sz="1400" dirty="0">
                <a:latin typeface="Huawei Sans" panose="020C0503030203020204" pitchFamily="34" charset="0"/>
              </a:rPr>
              <a:t>port = "18002"</a:t>
            </a:r>
          </a:p>
          <a:p>
            <a:pPr fontAlgn="ctr">
              <a:lnSpc>
                <a:spcPct val="120000"/>
              </a:lnSpc>
            </a:pPr>
            <a:endParaRPr lang="en-US" altLang="zh-CN" sz="1400" dirty="0">
              <a:latin typeface="Huawei Sans" panose="020C0503030203020204" pitchFamily="34" charset="0"/>
            </a:endParaRPr>
          </a:p>
          <a:p>
            <a:pPr fontAlgn="ctr">
              <a:lnSpc>
                <a:spcPct val="120000"/>
              </a:lnSpc>
            </a:pPr>
            <a:r>
              <a:rPr lang="en-US" sz="1400" dirty="0">
                <a:latin typeface="Huawei Sans" panose="020C0503030203020204" pitchFamily="34" charset="0"/>
              </a:rPr>
              <a:t>POST_TOKEN_URL = "/controller/v2/tokens"  </a:t>
            </a:r>
          </a:p>
          <a:p>
            <a:pPr fontAlgn="ctr">
              <a:lnSpc>
                <a:spcPct val="120000"/>
              </a:lnSpc>
            </a:pPr>
            <a:endParaRPr lang="en-US" altLang="zh-CN" sz="1400" dirty="0">
              <a:latin typeface="Huawei Sans" panose="020C0503030203020204" pitchFamily="34" charset="0"/>
            </a:endParaRPr>
          </a:p>
          <a:p>
            <a:pPr fontAlgn="ctr">
              <a:lnSpc>
                <a:spcPct val="120000"/>
              </a:lnSpc>
            </a:pPr>
            <a:r>
              <a:rPr lang="en-US" sz="1400" dirty="0">
                <a:latin typeface="Huawei Sans" panose="020C0503030203020204" pitchFamily="34" charset="0"/>
              </a:rPr>
              <a:t>post_token_url = "https://" + host + ":" + port + POST_TOKEN_URL  </a:t>
            </a:r>
          </a:p>
          <a:p>
            <a:pPr fontAlgn="ctr">
              <a:lnSpc>
                <a:spcPct val="120000"/>
              </a:lnSpc>
            </a:pPr>
            <a:r>
              <a:rPr lang="en-US" sz="1400" dirty="0">
                <a:latin typeface="Huawei Sans" panose="020C0503030203020204" pitchFamily="34" charset="0"/>
              </a:rPr>
              <a:t>headers_post = {'Content-Type': 'application/json', 'Accept': 'application/json'}  </a:t>
            </a:r>
          </a:p>
          <a:p>
            <a:pPr fontAlgn="ctr">
              <a:lnSpc>
                <a:spcPct val="120000"/>
              </a:lnSpc>
            </a:pPr>
            <a:endParaRPr lang="en-US" altLang="zh-CN" sz="1400" dirty="0">
              <a:latin typeface="Huawei Sans" panose="020C0503030203020204" pitchFamily="34" charset="0"/>
            </a:endParaRPr>
          </a:p>
          <a:p>
            <a:pPr fontAlgn="ctr">
              <a:lnSpc>
                <a:spcPct val="120000"/>
              </a:lnSpc>
            </a:pPr>
            <a:r>
              <a:rPr lang="en-US" sz="1400" dirty="0">
                <a:latin typeface="Huawei Sans" panose="020C0503030203020204" pitchFamily="34" charset="0"/>
              </a:rPr>
              <a:t>r = requests.post(post_token_url, headers=headers_post, json={"userName": nbi_name, "password": nbi_pwd}, verify=False)  </a:t>
            </a:r>
          </a:p>
          <a:p>
            <a:pPr fontAlgn="ctr">
              <a:lnSpc>
                <a:spcPct val="120000"/>
              </a:lnSpc>
            </a:pPr>
            <a:endParaRPr lang="en-US" altLang="zh-CN" sz="1400" dirty="0">
              <a:latin typeface="Huawei Sans" panose="020C0503030203020204" pitchFamily="34" charset="0"/>
            </a:endParaRPr>
          </a:p>
          <a:p>
            <a:pPr fontAlgn="ctr">
              <a:lnSpc>
                <a:spcPct val="120000"/>
              </a:lnSpc>
            </a:pPr>
            <a:r>
              <a:rPr lang="en-US" sz="1400" dirty="0">
                <a:latin typeface="Huawei Sans" panose="020C0503030203020204" pitchFamily="34" charset="0"/>
              </a:rPr>
              <a:t>token_id = r.json()['data']['token_id']  </a:t>
            </a:r>
          </a:p>
          <a:p>
            <a:pPr fontAlgn="ctr">
              <a:lnSpc>
                <a:spcPct val="120000"/>
              </a:lnSpc>
            </a:pPr>
            <a:r>
              <a:rPr lang="en-US" sz="1400" dirty="0">
                <a:latin typeface="Huawei Sans" panose="020C0503030203020204" pitchFamily="34" charset="0"/>
              </a:rPr>
              <a:t>print("1.[Get Token Id]")  </a:t>
            </a:r>
          </a:p>
          <a:p>
            <a:pPr fontAlgn="ctr">
              <a:lnSpc>
                <a:spcPct val="120000"/>
              </a:lnSpc>
            </a:pPr>
            <a:r>
              <a:rPr lang="en-US" sz="1400" dirty="0">
                <a:latin typeface="Huawei Sans" panose="020C0503030203020204" pitchFamily="34" charset="0"/>
              </a:rPr>
              <a:t>print("[post_token_url]:"+post_token_url)  </a:t>
            </a:r>
          </a:p>
          <a:p>
            <a:pPr fontAlgn="ctr">
              <a:lnSpc>
                <a:spcPct val="120000"/>
              </a:lnSpc>
            </a:pPr>
            <a:r>
              <a:rPr lang="en-US" sz="1400" dirty="0">
                <a:latin typeface="Huawei Sans" panose="020C0503030203020204" pitchFamily="34" charset="0"/>
              </a:rPr>
              <a:t>print("[token_id]:"+token_id)  </a:t>
            </a:r>
          </a:p>
        </p:txBody>
      </p:sp>
      <p:sp>
        <p:nvSpPr>
          <p:cNvPr id="5" name="文本框 4">
            <a:extLst>
              <a:ext uri="{FF2B5EF4-FFF2-40B4-BE49-F238E27FC236}">
                <a16:creationId xmlns="" xmlns:a16="http://schemas.microsoft.com/office/drawing/2014/main" id="{76555FBF-27B5-43BA-BEF8-5D6B48E01858}"/>
              </a:ext>
            </a:extLst>
          </p:cNvPr>
          <p:cNvSpPr txBox="1"/>
          <p:nvPr/>
        </p:nvSpPr>
        <p:spPr>
          <a:xfrm>
            <a:off x="1530708" y="2121150"/>
            <a:ext cx="3301765" cy="609398"/>
          </a:xfrm>
          <a:prstGeom prst="rect">
            <a:avLst/>
          </a:prstGeom>
          <a:noFill/>
        </p:spPr>
        <p:txBody>
          <a:bodyPr wrap="square" rtlCol="0">
            <a:spAutoFit/>
          </a:bodyPr>
          <a:lstStyle/>
          <a:p>
            <a:pPr algn="r" fontAlgn="ctr">
              <a:lnSpc>
                <a:spcPct val="120000"/>
              </a:lnSpc>
            </a:pPr>
            <a:r>
              <a:rPr lang="en-US" sz="1400" dirty="0">
                <a:latin typeface="Huawei Sans" panose="020C0503030203020204" pitchFamily="34" charset="0"/>
              </a:rPr>
              <a:t>Configure the northbound user information and northbound address. </a:t>
            </a:r>
          </a:p>
        </p:txBody>
      </p:sp>
      <p:sp>
        <p:nvSpPr>
          <p:cNvPr id="3" name="左大括号 2"/>
          <p:cNvSpPr/>
          <p:nvPr/>
        </p:nvSpPr>
        <p:spPr>
          <a:xfrm>
            <a:off x="4802328" y="2021840"/>
            <a:ext cx="161158" cy="873760"/>
          </a:xfrm>
          <a:prstGeom prst="leftBrace">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11" name="文本框 10"/>
          <p:cNvSpPr txBox="1"/>
          <p:nvPr/>
        </p:nvSpPr>
        <p:spPr>
          <a:xfrm>
            <a:off x="4695752" y="3192100"/>
            <a:ext cx="728943" cy="307777"/>
          </a:xfrm>
          <a:prstGeom prst="rect">
            <a:avLst/>
          </a:prstGeom>
          <a:noFill/>
        </p:spPr>
        <p:txBody>
          <a:bodyPr wrap="square" rtlCol="0">
            <a:spAutoFit/>
          </a:bodyPr>
          <a:lstStyle/>
          <a:p>
            <a:pPr fontAlgn="ctr"/>
            <a:r>
              <a:rPr lang="en-US" sz="1400" dirty="0">
                <a:solidFill>
                  <a:srgbClr val="00B0F0"/>
                </a:solidFill>
                <a:latin typeface="Huawei Sans" panose="020C0503030203020204" pitchFamily="34" charset="0"/>
              </a:rPr>
              <a:t>--</a:t>
            </a:r>
          </a:p>
        </p:txBody>
      </p:sp>
      <p:sp>
        <p:nvSpPr>
          <p:cNvPr id="13" name="文本框 12">
            <a:extLst>
              <a:ext uri="{FF2B5EF4-FFF2-40B4-BE49-F238E27FC236}">
                <a16:creationId xmlns="" xmlns:a16="http://schemas.microsoft.com/office/drawing/2014/main" id="{76555FBF-27B5-43BA-BEF8-5D6B48E01858}"/>
              </a:ext>
            </a:extLst>
          </p:cNvPr>
          <p:cNvSpPr txBox="1"/>
          <p:nvPr/>
        </p:nvSpPr>
        <p:spPr>
          <a:xfrm>
            <a:off x="1530708" y="3177511"/>
            <a:ext cx="3301765" cy="350865"/>
          </a:xfrm>
          <a:prstGeom prst="rect">
            <a:avLst/>
          </a:prstGeom>
          <a:noFill/>
        </p:spPr>
        <p:txBody>
          <a:bodyPr wrap="square" rtlCol="0">
            <a:spAutoFit/>
          </a:bodyPr>
          <a:lstStyle/>
          <a:p>
            <a:pPr algn="r" fontAlgn="ctr">
              <a:lnSpc>
                <a:spcPct val="120000"/>
              </a:lnSpc>
            </a:pPr>
            <a:r>
              <a:rPr lang="en-US" sz="1400" dirty="0">
                <a:latin typeface="Huawei Sans" panose="020C0503030203020204" pitchFamily="34" charset="0"/>
              </a:rPr>
              <a:t>Define the URI of an interface.</a:t>
            </a:r>
          </a:p>
        </p:txBody>
      </p:sp>
      <p:sp>
        <p:nvSpPr>
          <p:cNvPr id="14" name="文本框 13"/>
          <p:cNvSpPr txBox="1"/>
          <p:nvPr/>
        </p:nvSpPr>
        <p:spPr>
          <a:xfrm>
            <a:off x="4695752" y="3719197"/>
            <a:ext cx="728943" cy="307777"/>
          </a:xfrm>
          <a:prstGeom prst="rect">
            <a:avLst/>
          </a:prstGeom>
          <a:noFill/>
        </p:spPr>
        <p:txBody>
          <a:bodyPr wrap="square" rtlCol="0">
            <a:spAutoFit/>
          </a:bodyPr>
          <a:lstStyle/>
          <a:p>
            <a:pPr fontAlgn="ctr"/>
            <a:r>
              <a:rPr lang="en-US" sz="1400" dirty="0">
                <a:solidFill>
                  <a:srgbClr val="00B0F0"/>
                </a:solidFill>
                <a:latin typeface="Huawei Sans" panose="020C0503030203020204" pitchFamily="34" charset="0"/>
              </a:rPr>
              <a:t>--</a:t>
            </a:r>
          </a:p>
        </p:txBody>
      </p:sp>
      <p:sp>
        <p:nvSpPr>
          <p:cNvPr id="15" name="文本框 14">
            <a:extLst>
              <a:ext uri="{FF2B5EF4-FFF2-40B4-BE49-F238E27FC236}">
                <a16:creationId xmlns="" xmlns:a16="http://schemas.microsoft.com/office/drawing/2014/main" id="{76555FBF-27B5-43BA-BEF8-5D6B48E01858}"/>
              </a:ext>
            </a:extLst>
          </p:cNvPr>
          <p:cNvSpPr txBox="1"/>
          <p:nvPr/>
        </p:nvSpPr>
        <p:spPr>
          <a:xfrm>
            <a:off x="1176143" y="3704608"/>
            <a:ext cx="3656330" cy="350865"/>
          </a:xfrm>
          <a:prstGeom prst="rect">
            <a:avLst/>
          </a:prstGeom>
          <a:noFill/>
        </p:spPr>
        <p:txBody>
          <a:bodyPr wrap="square" rtlCol="0">
            <a:spAutoFit/>
          </a:bodyPr>
          <a:lstStyle/>
          <a:p>
            <a:pPr algn="r" fontAlgn="ctr">
              <a:lnSpc>
                <a:spcPct val="120000"/>
              </a:lnSpc>
            </a:pPr>
            <a:r>
              <a:rPr lang="en-US" sz="1400" dirty="0">
                <a:latin typeface="Huawei Sans" panose="020C0503030203020204" pitchFamily="34" charset="0"/>
              </a:rPr>
              <a:t>Configure the URL.</a:t>
            </a:r>
          </a:p>
        </p:txBody>
      </p:sp>
      <p:sp>
        <p:nvSpPr>
          <p:cNvPr id="16" name="文本框 15"/>
          <p:cNvSpPr txBox="1"/>
          <p:nvPr/>
        </p:nvSpPr>
        <p:spPr>
          <a:xfrm>
            <a:off x="4695752" y="4001515"/>
            <a:ext cx="728943" cy="307777"/>
          </a:xfrm>
          <a:prstGeom prst="rect">
            <a:avLst/>
          </a:prstGeom>
          <a:noFill/>
        </p:spPr>
        <p:txBody>
          <a:bodyPr wrap="square" rtlCol="0">
            <a:spAutoFit/>
          </a:bodyPr>
          <a:lstStyle/>
          <a:p>
            <a:pPr fontAlgn="ctr"/>
            <a:r>
              <a:rPr lang="en-US" sz="1400" dirty="0">
                <a:solidFill>
                  <a:srgbClr val="00B0F0"/>
                </a:solidFill>
                <a:latin typeface="Huawei Sans" panose="020C0503030203020204" pitchFamily="34" charset="0"/>
              </a:rPr>
              <a:t>--</a:t>
            </a:r>
          </a:p>
        </p:txBody>
      </p:sp>
      <p:sp>
        <p:nvSpPr>
          <p:cNvPr id="17" name="文本框 16">
            <a:extLst>
              <a:ext uri="{FF2B5EF4-FFF2-40B4-BE49-F238E27FC236}">
                <a16:creationId xmlns="" xmlns:a16="http://schemas.microsoft.com/office/drawing/2014/main" id="{76555FBF-27B5-43BA-BEF8-5D6B48E01858}"/>
              </a:ext>
            </a:extLst>
          </p:cNvPr>
          <p:cNvSpPr txBox="1"/>
          <p:nvPr/>
        </p:nvSpPr>
        <p:spPr>
          <a:xfrm>
            <a:off x="2110151" y="3976878"/>
            <a:ext cx="2722322" cy="350865"/>
          </a:xfrm>
          <a:prstGeom prst="rect">
            <a:avLst/>
          </a:prstGeom>
          <a:noFill/>
        </p:spPr>
        <p:txBody>
          <a:bodyPr wrap="square" rtlCol="0">
            <a:spAutoFit/>
          </a:bodyPr>
          <a:lstStyle/>
          <a:p>
            <a:pPr algn="r" fontAlgn="ctr">
              <a:lnSpc>
                <a:spcPct val="120000"/>
              </a:lnSpc>
            </a:pPr>
            <a:r>
              <a:rPr lang="en-US" sz="1400" dirty="0">
                <a:latin typeface="Huawei Sans" panose="020C0503030203020204" pitchFamily="34" charset="0"/>
              </a:rPr>
              <a:t>Configure the request header.</a:t>
            </a:r>
          </a:p>
        </p:txBody>
      </p:sp>
      <p:sp>
        <p:nvSpPr>
          <p:cNvPr id="18" name="文本框 17"/>
          <p:cNvSpPr txBox="1"/>
          <p:nvPr/>
        </p:nvSpPr>
        <p:spPr>
          <a:xfrm>
            <a:off x="4703783" y="4456279"/>
            <a:ext cx="728943" cy="307777"/>
          </a:xfrm>
          <a:prstGeom prst="rect">
            <a:avLst/>
          </a:prstGeom>
          <a:noFill/>
        </p:spPr>
        <p:txBody>
          <a:bodyPr wrap="square" rtlCol="0">
            <a:spAutoFit/>
          </a:bodyPr>
          <a:lstStyle/>
          <a:p>
            <a:pPr fontAlgn="ctr"/>
            <a:r>
              <a:rPr lang="en-US" sz="1400" dirty="0">
                <a:solidFill>
                  <a:srgbClr val="00B0F0"/>
                </a:solidFill>
                <a:latin typeface="Huawei Sans" panose="020C0503030203020204" pitchFamily="34" charset="0"/>
              </a:rPr>
              <a:t>--</a:t>
            </a:r>
          </a:p>
        </p:txBody>
      </p:sp>
      <p:sp>
        <p:nvSpPr>
          <p:cNvPr id="19" name="文本框 18">
            <a:extLst>
              <a:ext uri="{FF2B5EF4-FFF2-40B4-BE49-F238E27FC236}">
                <a16:creationId xmlns="" xmlns:a16="http://schemas.microsoft.com/office/drawing/2014/main" id="{76555FBF-27B5-43BA-BEF8-5D6B48E01858}"/>
              </a:ext>
            </a:extLst>
          </p:cNvPr>
          <p:cNvSpPr txBox="1"/>
          <p:nvPr/>
        </p:nvSpPr>
        <p:spPr>
          <a:xfrm>
            <a:off x="649690" y="4411546"/>
            <a:ext cx="4182783" cy="350865"/>
          </a:xfrm>
          <a:prstGeom prst="rect">
            <a:avLst/>
          </a:prstGeom>
          <a:noFill/>
        </p:spPr>
        <p:txBody>
          <a:bodyPr wrap="square" rtlCol="0">
            <a:spAutoFit/>
          </a:bodyPr>
          <a:lstStyle/>
          <a:p>
            <a:pPr algn="r" fontAlgn="ctr">
              <a:lnSpc>
                <a:spcPct val="120000"/>
              </a:lnSpc>
            </a:pPr>
            <a:r>
              <a:rPr lang="en-US" sz="1400" dirty="0">
                <a:latin typeface="Huawei Sans" panose="020C0503030203020204" pitchFamily="34" charset="0"/>
              </a:rPr>
              <a:t>Initiate a request, whose body is in JSON format.</a:t>
            </a:r>
          </a:p>
        </p:txBody>
      </p:sp>
      <p:sp>
        <p:nvSpPr>
          <p:cNvPr id="20" name="文本框 19"/>
          <p:cNvSpPr txBox="1"/>
          <p:nvPr/>
        </p:nvSpPr>
        <p:spPr>
          <a:xfrm>
            <a:off x="4706011" y="5265125"/>
            <a:ext cx="728943" cy="307777"/>
          </a:xfrm>
          <a:prstGeom prst="rect">
            <a:avLst/>
          </a:prstGeom>
          <a:noFill/>
        </p:spPr>
        <p:txBody>
          <a:bodyPr wrap="square" rtlCol="0">
            <a:spAutoFit/>
          </a:bodyPr>
          <a:lstStyle/>
          <a:p>
            <a:pPr fontAlgn="ctr"/>
            <a:r>
              <a:rPr lang="en-US" sz="1400" dirty="0">
                <a:solidFill>
                  <a:srgbClr val="00B0F0"/>
                </a:solidFill>
                <a:latin typeface="Huawei Sans" panose="020C0503030203020204" pitchFamily="34" charset="0"/>
              </a:rPr>
              <a:t>--</a:t>
            </a:r>
          </a:p>
        </p:txBody>
      </p:sp>
      <p:sp>
        <p:nvSpPr>
          <p:cNvPr id="21" name="文本框 20">
            <a:extLst>
              <a:ext uri="{FF2B5EF4-FFF2-40B4-BE49-F238E27FC236}">
                <a16:creationId xmlns="" xmlns:a16="http://schemas.microsoft.com/office/drawing/2014/main" id="{76555FBF-27B5-43BA-BEF8-5D6B48E01858}"/>
              </a:ext>
            </a:extLst>
          </p:cNvPr>
          <p:cNvSpPr txBox="1"/>
          <p:nvPr/>
        </p:nvSpPr>
        <p:spPr>
          <a:xfrm>
            <a:off x="812196" y="5240488"/>
            <a:ext cx="4020277" cy="350865"/>
          </a:xfrm>
          <a:prstGeom prst="rect">
            <a:avLst/>
          </a:prstGeom>
          <a:noFill/>
        </p:spPr>
        <p:txBody>
          <a:bodyPr wrap="square" rtlCol="0">
            <a:spAutoFit/>
          </a:bodyPr>
          <a:lstStyle/>
          <a:p>
            <a:pPr algn="r" fontAlgn="ctr">
              <a:lnSpc>
                <a:spcPct val="120000"/>
              </a:lnSpc>
            </a:pPr>
            <a:r>
              <a:rPr lang="en-US" sz="1400" dirty="0">
                <a:latin typeface="Huawei Sans" panose="020C0503030203020204" pitchFamily="34" charset="0"/>
              </a:rPr>
              <a:t>Parse the returned data to obtain the token.</a:t>
            </a:r>
          </a:p>
        </p:txBody>
      </p:sp>
    </p:spTree>
    <p:extLst>
      <p:ext uri="{BB962C8B-B14F-4D97-AF65-F5344CB8AC3E}">
        <p14:creationId xmlns:p14="http://schemas.microsoft.com/office/powerpoint/2010/main" val="402252845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Procedure: Verify the Configuration</a:t>
            </a:r>
            <a:endParaRPr lang="en-US" dirty="0"/>
          </a:p>
        </p:txBody>
      </p:sp>
      <p:sp>
        <p:nvSpPr>
          <p:cNvPr id="3" name="文本框 2">
            <a:extLst>
              <a:ext uri="{FF2B5EF4-FFF2-40B4-BE49-F238E27FC236}">
                <a16:creationId xmlns="" xmlns:a16="http://schemas.microsoft.com/office/drawing/2014/main" id="{773D837C-8D89-4B32-AD1E-4199EF71F59D}"/>
              </a:ext>
            </a:extLst>
          </p:cNvPr>
          <p:cNvSpPr txBox="1"/>
          <p:nvPr/>
        </p:nvSpPr>
        <p:spPr>
          <a:xfrm>
            <a:off x="844550" y="2040044"/>
            <a:ext cx="8452021" cy="1938992"/>
          </a:xfrm>
          <a:prstGeom prst="rect">
            <a:avLst/>
          </a:prstGeom>
          <a:solidFill>
            <a:srgbClr val="F4FBFE"/>
          </a:solidFill>
          <a:ln>
            <a:solidFill>
              <a:srgbClr val="99DFF9"/>
            </a:solidFill>
          </a:ln>
        </p:spPr>
        <p:txBody>
          <a:bodyPr wrap="square" rtlCol="0">
            <a:spAutoFit/>
          </a:bodyPr>
          <a:lstStyle/>
          <a:p>
            <a:pPr fontAlgn="ctr">
              <a:lnSpc>
                <a:spcPct val="150000"/>
              </a:lnSpc>
            </a:pPr>
            <a:r>
              <a:rPr lang="en-US" sz="1600" dirty="0">
                <a:latin typeface="Huawei Sans" panose="020C0503030203020204" pitchFamily="34" charset="0"/>
              </a:rPr>
              <a:t>1.[Get Token Id]</a:t>
            </a:r>
          </a:p>
          <a:p>
            <a:pPr fontAlgn="ctr">
              <a:lnSpc>
                <a:spcPct val="150000"/>
              </a:lnSpc>
            </a:pPr>
            <a:r>
              <a:rPr lang="en-US" sz="1600" dirty="0">
                <a:latin typeface="Huawei Sans" panose="020C0503030203020204" pitchFamily="34" charset="0"/>
              </a:rPr>
              <a:t>[Post_token_url]: https://139.9.213.72:18002/controller/v2/tokens</a:t>
            </a:r>
          </a:p>
          <a:p>
            <a:pPr fontAlgn="ctr">
              <a:lnSpc>
                <a:spcPct val="150000"/>
              </a:lnSpc>
            </a:pPr>
            <a:r>
              <a:rPr lang="en-US" sz="1600" dirty="0">
                <a:latin typeface="Huawei Sans" panose="020C0503030203020204" pitchFamily="34" charset="0"/>
              </a:rPr>
              <a:t>[Token_id]: x-rs5jvy7z47vsum042r2qc9vtaq44o9hgqohf3uca7z9clio5vvvz86al3s5dvs0aphpck5defw45uqpi3xdgddmn482kgajutf7vlfs649rw6k5c6r6l0a5i1g4b5j9c</a:t>
            </a:r>
          </a:p>
        </p:txBody>
      </p:sp>
      <p:sp>
        <p:nvSpPr>
          <p:cNvPr id="5" name="文本占位符 2"/>
          <p:cNvSpPr txBox="1">
            <a:spLocks/>
          </p:cNvSpPr>
          <p:nvPr/>
        </p:nvSpPr>
        <p:spPr>
          <a:xfrm>
            <a:off x="456136" y="1238001"/>
            <a:ext cx="11276183" cy="3543078"/>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a:latin typeface="Huawei Sans" panose="020C0503030203020204" pitchFamily="34" charset="0"/>
              </a:rPr>
              <a:t>The token (specified by token_id) is obtained by invoking the RESTful API.</a:t>
            </a:r>
          </a:p>
        </p:txBody>
      </p:sp>
    </p:spTree>
    <p:extLst>
      <p:ext uri="{BB962C8B-B14F-4D97-AF65-F5344CB8AC3E}">
        <p14:creationId xmlns:p14="http://schemas.microsoft.com/office/powerpoint/2010/main" val="228472864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t>(</a:t>
            </a:r>
            <a:r>
              <a:rPr lang="en-US" smtClean="0"/>
              <a:t>Single) Which </a:t>
            </a:r>
            <a:r>
              <a:rPr lang="en-US"/>
              <a:t>of the following HTTP request methods does not need to contain request data in an HTTP request</a:t>
            </a:r>
            <a:r>
              <a:rPr lang="en-US" smtClean="0"/>
              <a:t>? </a:t>
            </a:r>
            <a:r>
              <a:rPr lang="en-US" altLang="zh-CN"/>
              <a:t>(     )</a:t>
            </a:r>
            <a:endParaRPr lang="en-US"/>
          </a:p>
          <a:p>
            <a:pPr marL="909638" lvl="1" indent="-457200" algn="l" defTabSz="801688">
              <a:spcBef>
                <a:spcPct val="30000"/>
              </a:spcBef>
              <a:spcAft>
                <a:spcPct val="0"/>
              </a:spcAft>
              <a:buClr>
                <a:schemeClr val="tx1"/>
              </a:buClr>
              <a:defRPr/>
            </a:pPr>
            <a:r>
              <a:rPr lang="en-US" sz="2000">
                <a:ea typeface="方正兰亭黑简体" panose="02000000000000000000" pitchFamily="2" charset="-122"/>
                <a:cs typeface="Huawei Sans" panose="020C0503030203020204" pitchFamily="34" charset="0"/>
              </a:rPr>
              <a:t>POST</a:t>
            </a:r>
          </a:p>
          <a:p>
            <a:pPr marL="909638" lvl="1" indent="-457200" algn="l" defTabSz="801688">
              <a:spcBef>
                <a:spcPct val="30000"/>
              </a:spcBef>
              <a:spcAft>
                <a:spcPct val="0"/>
              </a:spcAft>
              <a:buClr>
                <a:schemeClr val="tx1"/>
              </a:buClr>
              <a:defRPr/>
            </a:pPr>
            <a:r>
              <a:rPr lang="en-US" sz="2000">
                <a:ea typeface="方正兰亭黑简体" panose="02000000000000000000" pitchFamily="2" charset="-122"/>
                <a:cs typeface="Huawei Sans" panose="020C0503030203020204" pitchFamily="34" charset="0"/>
              </a:rPr>
              <a:t>GET</a:t>
            </a:r>
          </a:p>
          <a:p>
            <a:pPr marL="909638" lvl="1" indent="-457200" algn="l" defTabSz="801688">
              <a:spcBef>
                <a:spcPct val="30000"/>
              </a:spcBef>
              <a:spcAft>
                <a:spcPct val="0"/>
              </a:spcAft>
              <a:buClr>
                <a:schemeClr val="tx1"/>
              </a:buClr>
              <a:defRPr/>
            </a:pPr>
            <a:r>
              <a:rPr lang="en-US" sz="2000">
                <a:ea typeface="方正兰亭黑简体" panose="02000000000000000000" pitchFamily="2" charset="-122"/>
                <a:cs typeface="Huawei Sans" panose="020C0503030203020204" pitchFamily="34" charset="0"/>
              </a:rPr>
              <a:t>PUT</a:t>
            </a:r>
          </a:p>
          <a:p>
            <a:pPr marL="909638" lvl="1" indent="-457200" algn="l" defTabSz="801688">
              <a:spcBef>
                <a:spcPct val="30000"/>
              </a:spcBef>
              <a:spcAft>
                <a:spcPct val="0"/>
              </a:spcAft>
              <a:buClr>
                <a:schemeClr val="tx1"/>
              </a:buClr>
              <a:defRPr/>
            </a:pPr>
            <a:r>
              <a:rPr lang="en-US" sz="2000">
                <a:ea typeface="方正兰亭黑简体" panose="02000000000000000000" pitchFamily="2" charset="-122"/>
                <a:cs typeface="Huawei Sans" panose="020C0503030203020204" pitchFamily="34" charset="0"/>
              </a:rPr>
              <a:t>DELETE</a:t>
            </a:r>
          </a:p>
          <a:p>
            <a:pPr marL="457200" lvl="1" indent="-457200" defTabSz="801688">
              <a:spcBef>
                <a:spcPct val="30000"/>
              </a:spcBef>
              <a:spcAft>
                <a:spcPct val="0"/>
              </a:spcAft>
              <a:buClr>
                <a:schemeClr val="tx1"/>
              </a:buClr>
              <a:buFont typeface="+mj-lt"/>
              <a:buAutoNum type="arabicPeriod" startAt="2"/>
            </a:pPr>
            <a:r>
              <a:rPr lang="en-US" sz="2000">
                <a:ea typeface="方正兰亭黑简体" panose="02000000000000000000" pitchFamily="2" charset="-122"/>
                <a:cs typeface="Huawei Sans" panose="020C0503030203020204" pitchFamily="34" charset="0"/>
              </a:rPr>
              <a:t>What is the relationship between REST and RESTful?</a:t>
            </a:r>
            <a:endParaRPr lang="en-US" sz="2000" dirty="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62402379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p:txBody>
          <a:bodyPr/>
          <a:lstStyle/>
          <a:p>
            <a:r>
              <a:rPr lang="en-US"/>
              <a:t>REST is an architectural or design style rather than a standard. It provides only design principles and constraints.</a:t>
            </a:r>
          </a:p>
          <a:p>
            <a:r>
              <a:rPr lang="en-US"/>
              <a:t>REST makes full use of HTTP. The core of REST is to perform operations (such as GET, POST, PUT, and DELETE) on resources in multiple forms.</a:t>
            </a:r>
          </a:p>
          <a:p>
            <a:r>
              <a:rPr lang="en-US"/>
              <a:t>By invoking RESTful APIs, users can write Python scripts to implement automation as required.</a:t>
            </a:r>
          </a:p>
          <a:p>
            <a:endParaRPr lang="en-US" altLang="zh-CN" dirty="0"/>
          </a:p>
        </p:txBody>
      </p:sp>
    </p:spTree>
    <p:extLst>
      <p:ext uri="{BB962C8B-B14F-4D97-AF65-F5344CB8AC3E}">
        <p14:creationId xmlns:p14="http://schemas.microsoft.com/office/powerpoint/2010/main" val="361689575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sym typeface="Huawei Sans" panose="020C0503030203020204" pitchFamily="34" charset="0"/>
              </a:rPr>
              <a:t>REST dissertation</a:t>
            </a:r>
          </a:p>
          <a:p>
            <a:pPr lvl="1"/>
            <a:r>
              <a:rPr lang="en-US">
                <a:sym typeface="Huawei Sans" panose="020C0503030203020204" pitchFamily="34" charset="0"/>
              </a:rPr>
              <a:t>https://www.ics.uci.edu/~fielding/pubs/dissertation/rest_arch_style.htm</a:t>
            </a:r>
          </a:p>
          <a:p>
            <a:r>
              <a:rPr lang="en-US" smtClean="0">
                <a:sym typeface="Huawei Sans" panose="020C0503030203020204" pitchFamily="34" charset="0"/>
              </a:rPr>
              <a:t>RFC </a:t>
            </a:r>
            <a:r>
              <a:rPr lang="en-US">
                <a:sym typeface="Huawei Sans" panose="020C0503030203020204" pitchFamily="34" charset="0"/>
              </a:rPr>
              <a:t>HTTP/1.1</a:t>
            </a:r>
          </a:p>
          <a:p>
            <a:pPr lvl="1"/>
            <a:r>
              <a:rPr lang="en-US">
                <a:sym typeface="Huawei Sans" panose="020C0503030203020204" pitchFamily="34" charset="0"/>
              </a:rPr>
              <a:t>https://www.ietf.org/rfc/rfc2616.html</a:t>
            </a:r>
          </a:p>
          <a:p>
            <a:pPr marL="302279" lvl="1" indent="-302279" algn="just">
              <a:spcBef>
                <a:spcPts val="792"/>
              </a:spcBef>
              <a:buFont typeface="Arial" panose="020B0604020202020204" pitchFamily="34" charset="0"/>
              <a:buChar char="•"/>
            </a:pPr>
            <a:r>
              <a:rPr lang="en-US" sz="2199">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RFC HTTP/2</a:t>
            </a:r>
          </a:p>
          <a:p>
            <a:pPr lvl="1"/>
            <a:r>
              <a:rPr lang="en-US">
                <a:sym typeface="Huawei Sans" panose="020C0503030203020204" pitchFamily="34" charset="0"/>
              </a:rPr>
              <a:t>https://www.ietf.org/rfc/rfc7540.html</a:t>
            </a:r>
          </a:p>
          <a:p>
            <a:pPr marL="302279" lvl="1" indent="-302279" algn="just">
              <a:spcBef>
                <a:spcPts val="792"/>
              </a:spcBef>
              <a:buFont typeface="Arial" panose="020B0604020202020204" pitchFamily="34" charset="0"/>
              <a:buChar char="•"/>
            </a:pPr>
            <a:r>
              <a:rPr lang="en-US" sz="2199">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RFC HTTPS</a:t>
            </a:r>
          </a:p>
          <a:p>
            <a:pPr lvl="1"/>
            <a:r>
              <a:rPr lang="en-US">
                <a:sym typeface="Huawei Sans" panose="020C0503030203020204" pitchFamily="34" charset="0"/>
              </a:rPr>
              <a:t>https://www.ietf.org/rfc/rfc2818.html</a:t>
            </a:r>
          </a:p>
          <a:p>
            <a:pPr lvl="1"/>
            <a:endParaRPr lang="en-US" altLang="zh-CN">
              <a:sym typeface="Huawei Sans" panose="020C0503030203020204" pitchFamily="34" charset="0"/>
            </a:endParaRPr>
          </a:p>
          <a:p>
            <a:pPr lvl="1"/>
            <a:endParaRPr lang="en-US" altLang="zh-CN">
              <a:sym typeface="Huawei Sans" panose="020C0503030203020204" pitchFamily="34" charset="0"/>
            </a:endParaRP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304113430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07097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1800" dirty="0"/>
              <a:t>Southbound and northbound are relative concepts. Generally, the interfaces provided by an upper-layer system for a lower-layer system are called southbound APIs, and the interfaces provided by a lower-layer system for an upper-layer system are called northbound APIs.</a:t>
            </a:r>
          </a:p>
          <a:p>
            <a:r>
              <a:rPr lang="en-US" sz="1800" dirty="0"/>
              <a:t>APIs provide the interaction function to implement data transmission. </a:t>
            </a:r>
            <a:endParaRPr lang="en-US" altLang="zh-CN" sz="1800" dirty="0">
              <a:sym typeface="Huawei Sans" panose="020C0503030203020204" pitchFamily="34" charset="0"/>
            </a:endParaRPr>
          </a:p>
        </p:txBody>
      </p:sp>
      <p:sp>
        <p:nvSpPr>
          <p:cNvPr id="3" name="标题 2"/>
          <p:cNvSpPr>
            <a:spLocks noGrp="1"/>
          </p:cNvSpPr>
          <p:nvPr>
            <p:ph type="title"/>
          </p:nvPr>
        </p:nvSpPr>
        <p:spPr/>
        <p:txBody>
          <a:bodyPr/>
          <a:lstStyle/>
          <a:p>
            <a:r>
              <a:rPr lang="en-US"/>
              <a:t>Basic Concepts of Southbound and Northbound</a:t>
            </a:r>
            <a:endParaRPr lang="en-US" dirty="0"/>
          </a:p>
        </p:txBody>
      </p:sp>
      <p:sp>
        <p:nvSpPr>
          <p:cNvPr id="51" name="文本框 50">
            <a:extLst>
              <a:ext uri="{FF2B5EF4-FFF2-40B4-BE49-F238E27FC236}">
                <a16:creationId xmlns="" xmlns:a16="http://schemas.microsoft.com/office/drawing/2014/main" id="{A2B031B8-3F29-44CE-BA61-7566F55D869A}"/>
              </a:ext>
            </a:extLst>
          </p:cNvPr>
          <p:cNvSpPr txBox="1"/>
          <p:nvPr/>
        </p:nvSpPr>
        <p:spPr>
          <a:xfrm>
            <a:off x="6365433" y="4852292"/>
            <a:ext cx="1719757" cy="307777"/>
          </a:xfrm>
          <a:prstGeom prst="rect">
            <a:avLst/>
          </a:prstGeom>
          <a:solidFill>
            <a:srgbClr val="FFFFFF"/>
          </a:solidFill>
        </p:spPr>
        <p:txBody>
          <a:bodyPr wrap="square" rtlCol="0">
            <a:spAutoFit/>
          </a:bodyPr>
          <a:lstStyle/>
          <a:p>
            <a:pPr fontAlgn="ctr"/>
            <a:r>
              <a:rPr lang="en-US" sz="1400" b="1" dirty="0">
                <a:solidFill>
                  <a:srgbClr val="EC7061"/>
                </a:solidFill>
                <a:latin typeface="Huawei Sans" panose="020C0503030203020204" pitchFamily="34" charset="0"/>
              </a:rPr>
              <a:t>Southbound API</a:t>
            </a:r>
          </a:p>
        </p:txBody>
      </p:sp>
      <p:pic>
        <p:nvPicPr>
          <p:cNvPr id="28" name="图片 27">
            <a:extLst>
              <a:ext uri="{FF2B5EF4-FFF2-40B4-BE49-F238E27FC236}">
                <a16:creationId xmlns="" xmlns:a16="http://schemas.microsoft.com/office/drawing/2014/main" id="{3B8CDDA5-63DF-4EE7-B505-8033BAF90E8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00410" y="4390164"/>
            <a:ext cx="667337" cy="556283"/>
          </a:xfrm>
          <a:prstGeom prst="rect">
            <a:avLst/>
          </a:prstGeom>
        </p:spPr>
      </p:pic>
      <p:grpSp>
        <p:nvGrpSpPr>
          <p:cNvPr id="29" name="组合 28">
            <a:extLst>
              <a:ext uri="{FF2B5EF4-FFF2-40B4-BE49-F238E27FC236}">
                <a16:creationId xmlns="" xmlns:a16="http://schemas.microsoft.com/office/drawing/2014/main" id="{F0136E46-F74B-45B7-B481-CA82C6241038}"/>
              </a:ext>
            </a:extLst>
          </p:cNvPr>
          <p:cNvGrpSpPr/>
          <p:nvPr/>
        </p:nvGrpSpPr>
        <p:grpSpPr>
          <a:xfrm>
            <a:off x="4353263" y="5818318"/>
            <a:ext cx="3198130" cy="524008"/>
            <a:chOff x="3980731" y="5049776"/>
            <a:chExt cx="2907278" cy="452960"/>
          </a:xfrm>
        </p:grpSpPr>
        <p:pic>
          <p:nvPicPr>
            <p:cNvPr id="31" name="图片 30">
              <a:extLst>
                <a:ext uri="{FF2B5EF4-FFF2-40B4-BE49-F238E27FC236}">
                  <a16:creationId xmlns="" xmlns:a16="http://schemas.microsoft.com/office/drawing/2014/main" id="{A8222618-EF15-4BC6-BCEF-EB3D0E022919}"/>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980731" y="5059936"/>
              <a:ext cx="540000" cy="442800"/>
            </a:xfrm>
            <a:prstGeom prst="rect">
              <a:avLst/>
            </a:prstGeom>
          </p:spPr>
        </p:pic>
        <p:pic>
          <p:nvPicPr>
            <p:cNvPr id="32" name="图片 31">
              <a:extLst>
                <a:ext uri="{FF2B5EF4-FFF2-40B4-BE49-F238E27FC236}">
                  <a16:creationId xmlns="" xmlns:a16="http://schemas.microsoft.com/office/drawing/2014/main" id="{5265D75E-B25C-4E5E-B104-CBF5EE50B245}"/>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151671" y="5059936"/>
              <a:ext cx="540000" cy="442800"/>
            </a:xfrm>
            <a:prstGeom prst="rect">
              <a:avLst/>
            </a:prstGeom>
          </p:spPr>
        </p:pic>
        <p:pic>
          <p:nvPicPr>
            <p:cNvPr id="33" name="图片 32">
              <a:extLst>
                <a:ext uri="{FF2B5EF4-FFF2-40B4-BE49-F238E27FC236}">
                  <a16:creationId xmlns="" xmlns:a16="http://schemas.microsoft.com/office/drawing/2014/main" id="{C0F9AAD6-31A1-4162-9492-764C37D5202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348010" y="5049776"/>
              <a:ext cx="539999" cy="442800"/>
            </a:xfrm>
            <a:prstGeom prst="rect">
              <a:avLst/>
            </a:prstGeom>
          </p:spPr>
        </p:pic>
      </p:grpSp>
      <p:cxnSp>
        <p:nvCxnSpPr>
          <p:cNvPr id="38" name="直接连接符 37">
            <a:extLst>
              <a:ext uri="{FF2B5EF4-FFF2-40B4-BE49-F238E27FC236}">
                <a16:creationId xmlns="" xmlns:a16="http://schemas.microsoft.com/office/drawing/2014/main" id="{C85769E7-84A8-4D43-B3B9-2B451054F50C}"/>
              </a:ext>
            </a:extLst>
          </p:cNvPr>
          <p:cNvCxnSpPr>
            <a:cxnSpLocks/>
            <a:stCxn id="31" idx="0"/>
          </p:cNvCxnSpPr>
          <p:nvPr/>
        </p:nvCxnSpPr>
        <p:spPr>
          <a:xfrm flipV="1">
            <a:off x="4650275" y="4946448"/>
            <a:ext cx="1089607" cy="883624"/>
          </a:xfrm>
          <a:prstGeom prst="line">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C63411E7-11CE-4D12-8FD3-586A43CF8D7C}"/>
              </a:ext>
            </a:extLst>
          </p:cNvPr>
          <p:cNvCxnSpPr>
            <a:cxnSpLocks/>
            <a:stCxn id="28" idx="0"/>
            <a:endCxn id="20" idx="2"/>
          </p:cNvCxnSpPr>
          <p:nvPr/>
        </p:nvCxnSpPr>
        <p:spPr>
          <a:xfrm flipH="1" flipV="1">
            <a:off x="5927353" y="3729256"/>
            <a:ext cx="6726" cy="660908"/>
          </a:xfrm>
          <a:prstGeom prst="line">
            <a:avLst/>
          </a:prstGeom>
          <a:ln w="25400">
            <a:solidFill>
              <a:srgbClr val="00B0F0"/>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sp>
        <p:nvSpPr>
          <p:cNvPr id="55" name="文本框 54">
            <a:extLst>
              <a:ext uri="{FF2B5EF4-FFF2-40B4-BE49-F238E27FC236}">
                <a16:creationId xmlns="" xmlns:a16="http://schemas.microsoft.com/office/drawing/2014/main" id="{4BB50338-4F2F-4CA1-9CF3-9E6DB92F39E5}"/>
              </a:ext>
            </a:extLst>
          </p:cNvPr>
          <p:cNvSpPr txBox="1"/>
          <p:nvPr/>
        </p:nvSpPr>
        <p:spPr>
          <a:xfrm>
            <a:off x="4363583" y="4548582"/>
            <a:ext cx="1236827" cy="338554"/>
          </a:xfrm>
          <a:prstGeom prst="rect">
            <a:avLst/>
          </a:prstGeom>
          <a:noFill/>
        </p:spPr>
        <p:txBody>
          <a:bodyPr wrap="square" rtlCol="0">
            <a:spAutoFit/>
          </a:bodyPr>
          <a:lstStyle/>
          <a:p>
            <a:pPr fontAlgn="ctr"/>
            <a:r>
              <a:rPr lang="en-US" sz="1600" dirty="0">
                <a:solidFill>
                  <a:srgbClr val="1163AB"/>
                </a:solidFill>
                <a:latin typeface="Huawei Sans" panose="020C0503030203020204" pitchFamily="34" charset="0"/>
              </a:rPr>
              <a:t>Controller</a:t>
            </a:r>
          </a:p>
        </p:txBody>
      </p:sp>
      <p:cxnSp>
        <p:nvCxnSpPr>
          <p:cNvPr id="60" name="直接连接符 59">
            <a:extLst>
              <a:ext uri="{FF2B5EF4-FFF2-40B4-BE49-F238E27FC236}">
                <a16:creationId xmlns="" xmlns:a16="http://schemas.microsoft.com/office/drawing/2014/main" id="{C85769E7-84A8-4D43-B3B9-2B451054F50C}"/>
              </a:ext>
            </a:extLst>
          </p:cNvPr>
          <p:cNvCxnSpPr>
            <a:cxnSpLocks/>
            <a:stCxn id="33" idx="0"/>
          </p:cNvCxnSpPr>
          <p:nvPr/>
        </p:nvCxnSpPr>
        <p:spPr>
          <a:xfrm flipH="1" flipV="1">
            <a:off x="6109085" y="4946448"/>
            <a:ext cx="1145297" cy="871870"/>
          </a:xfrm>
          <a:prstGeom prst="line">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 xmlns:a16="http://schemas.microsoft.com/office/drawing/2014/main" id="{A2B031B8-3F29-44CE-BA61-7566F55D869A}"/>
              </a:ext>
            </a:extLst>
          </p:cNvPr>
          <p:cNvSpPr txBox="1"/>
          <p:nvPr/>
        </p:nvSpPr>
        <p:spPr>
          <a:xfrm>
            <a:off x="6362618" y="3924288"/>
            <a:ext cx="1719757" cy="307777"/>
          </a:xfrm>
          <a:prstGeom prst="rect">
            <a:avLst/>
          </a:prstGeom>
          <a:solidFill>
            <a:srgbClr val="FFFFFF"/>
          </a:solidFill>
        </p:spPr>
        <p:txBody>
          <a:bodyPr wrap="square" rtlCol="0">
            <a:spAutoFit/>
          </a:bodyPr>
          <a:lstStyle/>
          <a:p>
            <a:pPr fontAlgn="ctr"/>
            <a:r>
              <a:rPr lang="en-US" sz="1400" b="1" dirty="0">
                <a:solidFill>
                  <a:srgbClr val="EC7061"/>
                </a:solidFill>
                <a:latin typeface="Huawei Sans" panose="020C0503030203020204" pitchFamily="34" charset="0"/>
              </a:rPr>
              <a:t>Northbound API</a:t>
            </a:r>
          </a:p>
        </p:txBody>
      </p:sp>
      <p:sp>
        <p:nvSpPr>
          <p:cNvPr id="64" name="文本框 63"/>
          <p:cNvSpPr txBox="1"/>
          <p:nvPr/>
        </p:nvSpPr>
        <p:spPr>
          <a:xfrm>
            <a:off x="8085191" y="3912985"/>
            <a:ext cx="3704229" cy="307777"/>
          </a:xfrm>
          <a:prstGeom prst="rect">
            <a:avLst/>
          </a:prstGeom>
          <a:noFill/>
        </p:spPr>
        <p:txBody>
          <a:bodyPr wrap="square" rtlCol="0">
            <a:spAutoFit/>
          </a:bodyPr>
          <a:lstStyle/>
          <a:p>
            <a:pPr fontAlgn="ctr"/>
            <a:r>
              <a:rPr lang="en-US" sz="1400" dirty="0">
                <a:latin typeface="Huawei Sans" panose="020C0503030203020204" pitchFamily="34" charset="0"/>
              </a:rPr>
              <a:t>MTOSI/CORBA/SNMP/REST</a:t>
            </a:r>
          </a:p>
        </p:txBody>
      </p:sp>
      <p:sp>
        <p:nvSpPr>
          <p:cNvPr id="20" name="圆角矩形 19"/>
          <p:cNvSpPr/>
          <p:nvPr/>
        </p:nvSpPr>
        <p:spPr>
          <a:xfrm>
            <a:off x="5411208" y="3036673"/>
            <a:ext cx="1032290" cy="692583"/>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OSS</a:t>
            </a:r>
          </a:p>
        </p:txBody>
      </p:sp>
      <p:cxnSp>
        <p:nvCxnSpPr>
          <p:cNvPr id="50" name="直接箭头连接符 49">
            <a:extLst>
              <a:ext uri="{FF2B5EF4-FFF2-40B4-BE49-F238E27FC236}">
                <a16:creationId xmlns="" xmlns:a16="http://schemas.microsoft.com/office/drawing/2014/main" id="{DC5C9790-5B06-414C-AF09-F4AA2F42A9E1}"/>
              </a:ext>
            </a:extLst>
          </p:cNvPr>
          <p:cNvCxnSpPr>
            <a:cxnSpLocks/>
            <a:stCxn id="32" idx="0"/>
            <a:endCxn id="28" idx="2"/>
          </p:cNvCxnSpPr>
          <p:nvPr/>
        </p:nvCxnSpPr>
        <p:spPr>
          <a:xfrm flipH="1" flipV="1">
            <a:off x="5934079" y="4946447"/>
            <a:ext cx="4280" cy="883625"/>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1840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t>Development of Northbound APIs</a:t>
            </a:r>
            <a:endParaRPr lang="en-US" dirty="0"/>
          </a:p>
        </p:txBody>
      </p:sp>
      <p:sp>
        <p:nvSpPr>
          <p:cNvPr id="5" name="内容占位符 2"/>
          <p:cNvSpPr txBox="1">
            <a:spLocks/>
          </p:cNvSpPr>
          <p:nvPr/>
        </p:nvSpPr>
        <p:spPr>
          <a:xfrm>
            <a:off x="449266" y="1243012"/>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a:latin typeface="Huawei Sans" panose="020C0503030203020204" pitchFamily="34" charset="0"/>
              </a:rPr>
              <a:t>There are many northbound API standards, for example, MTOSI and CORBA. Vendors' controllers need to open northbound APIs compliant with specific standards </a:t>
            </a:r>
            <a:r>
              <a:rPr lang="en-US" altLang="zh-CN" sz="1600" dirty="0">
                <a:latin typeface="Huawei Sans" panose="020C0503030203020204" pitchFamily="34" charset="0"/>
              </a:rPr>
              <a:t>to easily interconnect with carriers' integrated network management platform. </a:t>
            </a:r>
          </a:p>
          <a:p>
            <a:pPr fontAlgn="ctr"/>
            <a:r>
              <a:rPr lang="en-US" sz="1600" dirty="0">
                <a:latin typeface="Huawei Sans" panose="020C0503030203020204" pitchFamily="34" charset="0"/>
              </a:rPr>
              <a:t>Devices may use diverse northbound APIs such as SNMP, CORBA, and REST. Nowadays, these APIs are gradually unified into the </a:t>
            </a:r>
            <a:r>
              <a:rPr lang="en-US" sz="1600" b="1" dirty="0">
                <a:solidFill>
                  <a:srgbClr val="EC7061"/>
                </a:solidFill>
                <a:latin typeface="Huawei Sans" panose="020C0503030203020204" pitchFamily="34" charset="0"/>
              </a:rPr>
              <a:t>REST</a:t>
            </a:r>
            <a:r>
              <a:rPr lang="en-US" sz="1600" dirty="0">
                <a:latin typeface="Huawei Sans" panose="020C0503030203020204" pitchFamily="34" charset="0"/>
              </a:rPr>
              <a:t> style.</a:t>
            </a:r>
          </a:p>
          <a:p>
            <a:pPr fontAlgn="ctr"/>
            <a:endParaRPr lang="en-US" altLang="zh-CN" sz="1600" dirty="0">
              <a:latin typeface="Huawei Sans" panose="020C0503030203020204" pitchFamily="34" charset="0"/>
            </a:endParaRPr>
          </a:p>
          <a:p>
            <a:pPr fontAlgn="ctr"/>
            <a:endParaRPr lang="en-US" altLang="zh-CN" sz="1600" dirty="0">
              <a:latin typeface="Huawei Sans" panose="020C0503030203020204" pitchFamily="34" charset="0"/>
            </a:endParaRPr>
          </a:p>
        </p:txBody>
      </p:sp>
      <p:pic>
        <p:nvPicPr>
          <p:cNvPr id="21" name="图片 20">
            <a:extLst>
              <a:ext uri="{FF2B5EF4-FFF2-40B4-BE49-F238E27FC236}">
                <a16:creationId xmlns="" xmlns:a16="http://schemas.microsoft.com/office/drawing/2014/main" id="{3B8CDDA5-63DF-4EE7-B505-8033BAF90E8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42114" y="5569008"/>
            <a:ext cx="785118" cy="697521"/>
          </a:xfrm>
          <a:prstGeom prst="rect">
            <a:avLst/>
          </a:prstGeom>
        </p:spPr>
      </p:pic>
      <p:cxnSp>
        <p:nvCxnSpPr>
          <p:cNvPr id="25" name="直接连接符 24">
            <a:extLst>
              <a:ext uri="{FF2B5EF4-FFF2-40B4-BE49-F238E27FC236}">
                <a16:creationId xmlns="" xmlns:a16="http://schemas.microsoft.com/office/drawing/2014/main" id="{C63411E7-11CE-4D12-8FD3-586A43CF8D7C}"/>
              </a:ext>
            </a:extLst>
          </p:cNvPr>
          <p:cNvCxnSpPr>
            <a:cxnSpLocks/>
            <a:stCxn id="21" idx="0"/>
            <a:endCxn id="35" idx="2"/>
          </p:cNvCxnSpPr>
          <p:nvPr/>
        </p:nvCxnSpPr>
        <p:spPr>
          <a:xfrm flipH="1" flipV="1">
            <a:off x="4133940" y="4271220"/>
            <a:ext cx="733" cy="1297788"/>
          </a:xfrm>
          <a:prstGeom prst="line">
            <a:avLst/>
          </a:prstGeom>
          <a:ln w="25400" cmpd="sng">
            <a:solidFill>
              <a:srgbClr val="00B0F0"/>
            </a:solidFill>
            <a:prstDash val="solid"/>
            <a:headEnd type="none"/>
            <a:tailEnd type="stealth"/>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 xmlns:a16="http://schemas.microsoft.com/office/drawing/2014/main" id="{4BB50338-4F2F-4CA1-9CF3-9E6DB92F39E5}"/>
              </a:ext>
            </a:extLst>
          </p:cNvPr>
          <p:cNvSpPr txBox="1"/>
          <p:nvPr/>
        </p:nvSpPr>
        <p:spPr>
          <a:xfrm>
            <a:off x="4650085" y="5782766"/>
            <a:ext cx="2148380" cy="338554"/>
          </a:xfrm>
          <a:prstGeom prst="rect">
            <a:avLst/>
          </a:prstGeom>
          <a:noFill/>
        </p:spPr>
        <p:txBody>
          <a:bodyPr wrap="square" rtlCol="0">
            <a:spAutoFit/>
          </a:bodyPr>
          <a:lstStyle/>
          <a:p>
            <a:pPr fontAlgn="ctr"/>
            <a:r>
              <a:rPr lang="en-US" sz="1600" dirty="0">
                <a:solidFill>
                  <a:srgbClr val="1163AB"/>
                </a:solidFill>
                <a:latin typeface="Huawei Sans" panose="020C0503030203020204" pitchFamily="34" charset="0"/>
              </a:rPr>
              <a:t>Controller</a:t>
            </a:r>
          </a:p>
        </p:txBody>
      </p:sp>
      <p:sp>
        <p:nvSpPr>
          <p:cNvPr id="31" name="文本框 30"/>
          <p:cNvSpPr txBox="1"/>
          <p:nvPr/>
        </p:nvSpPr>
        <p:spPr>
          <a:xfrm>
            <a:off x="3028951" y="4768695"/>
            <a:ext cx="2943586" cy="338554"/>
          </a:xfrm>
          <a:prstGeom prst="rect">
            <a:avLst/>
          </a:prstGeom>
          <a:solidFill>
            <a:srgbClr val="FFFFFF"/>
          </a:solidFill>
        </p:spPr>
        <p:txBody>
          <a:bodyPr wrap="square" rtlCol="0">
            <a:spAutoFit/>
          </a:bodyPr>
          <a:lstStyle/>
          <a:p>
            <a:pPr fontAlgn="ctr"/>
            <a:r>
              <a:rPr lang="en-US" sz="1600" b="1" dirty="0">
                <a:solidFill>
                  <a:srgbClr val="EC7061"/>
                </a:solidFill>
                <a:latin typeface="Huawei Sans" panose="020C0503030203020204" pitchFamily="34" charset="0"/>
              </a:rPr>
              <a:t>MTOSI/CORBA/SNMP</a:t>
            </a:r>
          </a:p>
        </p:txBody>
      </p:sp>
      <p:sp>
        <p:nvSpPr>
          <p:cNvPr id="61" name="Right Arrow 157"/>
          <p:cNvSpPr/>
          <p:nvPr/>
        </p:nvSpPr>
        <p:spPr>
          <a:xfrm>
            <a:off x="5749742" y="4684845"/>
            <a:ext cx="1180265" cy="470538"/>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圆角矩形 34"/>
          <p:cNvSpPr/>
          <p:nvPr/>
        </p:nvSpPr>
        <p:spPr>
          <a:xfrm>
            <a:off x="3617795" y="3578637"/>
            <a:ext cx="1032290" cy="692583"/>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OSS</a:t>
            </a:r>
          </a:p>
        </p:txBody>
      </p:sp>
      <p:pic>
        <p:nvPicPr>
          <p:cNvPr id="40" name="图片 39">
            <a:extLst>
              <a:ext uri="{FF2B5EF4-FFF2-40B4-BE49-F238E27FC236}">
                <a16:creationId xmlns="" xmlns:a16="http://schemas.microsoft.com/office/drawing/2014/main" id="{3B8CDDA5-63DF-4EE7-B505-8033BAF90E8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137595" y="5569008"/>
            <a:ext cx="785118" cy="697521"/>
          </a:xfrm>
          <a:prstGeom prst="rect">
            <a:avLst/>
          </a:prstGeom>
        </p:spPr>
      </p:pic>
      <p:cxnSp>
        <p:nvCxnSpPr>
          <p:cNvPr id="41" name="直接连接符 40">
            <a:extLst>
              <a:ext uri="{FF2B5EF4-FFF2-40B4-BE49-F238E27FC236}">
                <a16:creationId xmlns="" xmlns:a16="http://schemas.microsoft.com/office/drawing/2014/main" id="{C63411E7-11CE-4D12-8FD3-586A43CF8D7C}"/>
              </a:ext>
            </a:extLst>
          </p:cNvPr>
          <p:cNvCxnSpPr>
            <a:cxnSpLocks/>
            <a:stCxn id="40" idx="0"/>
            <a:endCxn id="44" idx="2"/>
          </p:cNvCxnSpPr>
          <p:nvPr/>
        </p:nvCxnSpPr>
        <p:spPr>
          <a:xfrm flipH="1" flipV="1">
            <a:off x="7529421" y="4271220"/>
            <a:ext cx="733" cy="1297788"/>
          </a:xfrm>
          <a:prstGeom prst="line">
            <a:avLst/>
          </a:prstGeom>
          <a:ln w="25400" cmpd="sng">
            <a:solidFill>
              <a:srgbClr val="00B0F0"/>
            </a:solidFill>
            <a:prstDash val="solid"/>
            <a:headEnd type="none"/>
            <a:tailEnd type="stealth"/>
          </a:ln>
        </p:spPr>
        <p:style>
          <a:lnRef idx="1">
            <a:schemeClr val="accent1"/>
          </a:lnRef>
          <a:fillRef idx="0">
            <a:schemeClr val="accent1"/>
          </a:fillRef>
          <a:effectRef idx="0">
            <a:schemeClr val="accent1"/>
          </a:effectRef>
          <a:fontRef idx="minor">
            <a:schemeClr val="tx1"/>
          </a:fontRef>
        </p:style>
      </p:cxnSp>
      <p:sp>
        <p:nvSpPr>
          <p:cNvPr id="42" name="文本框 41">
            <a:extLst>
              <a:ext uri="{FF2B5EF4-FFF2-40B4-BE49-F238E27FC236}">
                <a16:creationId xmlns="" xmlns:a16="http://schemas.microsoft.com/office/drawing/2014/main" id="{4BB50338-4F2F-4CA1-9CF3-9E6DB92F39E5}"/>
              </a:ext>
            </a:extLst>
          </p:cNvPr>
          <p:cNvSpPr txBox="1"/>
          <p:nvPr/>
        </p:nvSpPr>
        <p:spPr>
          <a:xfrm>
            <a:off x="7978001" y="5748491"/>
            <a:ext cx="2148380" cy="338554"/>
          </a:xfrm>
          <a:prstGeom prst="rect">
            <a:avLst/>
          </a:prstGeom>
          <a:noFill/>
        </p:spPr>
        <p:txBody>
          <a:bodyPr wrap="square" rtlCol="0">
            <a:spAutoFit/>
          </a:bodyPr>
          <a:lstStyle/>
          <a:p>
            <a:pPr fontAlgn="ctr"/>
            <a:r>
              <a:rPr lang="en-US" sz="1600" dirty="0">
                <a:solidFill>
                  <a:srgbClr val="1163AB"/>
                </a:solidFill>
                <a:latin typeface="Huawei Sans" panose="020C0503030203020204" pitchFamily="34" charset="0"/>
              </a:rPr>
              <a:t>Controller</a:t>
            </a:r>
          </a:p>
        </p:txBody>
      </p:sp>
      <p:sp>
        <p:nvSpPr>
          <p:cNvPr id="43" name="文本框 42"/>
          <p:cNvSpPr txBox="1"/>
          <p:nvPr/>
        </p:nvSpPr>
        <p:spPr>
          <a:xfrm>
            <a:off x="7149170" y="4655571"/>
            <a:ext cx="2571750" cy="338554"/>
          </a:xfrm>
          <a:prstGeom prst="rect">
            <a:avLst/>
          </a:prstGeom>
          <a:solidFill>
            <a:srgbClr val="FFFFFF"/>
          </a:solidFill>
        </p:spPr>
        <p:txBody>
          <a:bodyPr wrap="square" rtlCol="0">
            <a:spAutoFit/>
          </a:bodyPr>
          <a:lstStyle/>
          <a:p>
            <a:pPr fontAlgn="ctr"/>
            <a:r>
              <a:rPr lang="en-US" sz="1600" b="1" dirty="0">
                <a:solidFill>
                  <a:srgbClr val="EC7061"/>
                </a:solidFill>
                <a:latin typeface="Huawei Sans" panose="020C0503030203020204" pitchFamily="34" charset="0"/>
              </a:rPr>
              <a:t>REST</a:t>
            </a:r>
          </a:p>
        </p:txBody>
      </p:sp>
      <p:sp>
        <p:nvSpPr>
          <p:cNvPr id="44" name="圆角矩形 43"/>
          <p:cNvSpPr/>
          <p:nvPr/>
        </p:nvSpPr>
        <p:spPr>
          <a:xfrm>
            <a:off x="7013276" y="3578637"/>
            <a:ext cx="1032290" cy="692583"/>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OSS</a:t>
            </a:r>
          </a:p>
        </p:txBody>
      </p:sp>
    </p:spTree>
    <p:extLst>
      <p:ext uri="{BB962C8B-B14F-4D97-AF65-F5344CB8AC3E}">
        <p14:creationId xmlns:p14="http://schemas.microsoft.com/office/powerpoint/2010/main" val="13731778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t>API Evolution: Unified URI Naming Conventions</a:t>
            </a:r>
            <a:endParaRPr lang="en-US" dirty="0"/>
          </a:p>
        </p:txBody>
      </p:sp>
      <p:sp>
        <p:nvSpPr>
          <p:cNvPr id="5" name="内容占位符 2"/>
          <p:cNvSpPr txBox="1">
            <a:spLocks/>
          </p:cNvSpPr>
          <p:nvPr/>
        </p:nvSpPr>
        <p:spPr>
          <a:xfrm>
            <a:off x="449266" y="1243012"/>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a:latin typeface="Huawei Sans" panose="020C0503030203020204" pitchFamily="34" charset="0"/>
                <a:ea typeface="方正兰亭黑简体" panose="02000000000000000000" pitchFamily="2" charset="-122"/>
                <a:sym typeface="Huawei Sans" panose="020C0503030203020204" pitchFamily="34" charset="0"/>
              </a:rPr>
              <a:t>REST standardizes universal resource identifier (URI) naming conventions. Resource-oriented URI names are easy to understand.</a:t>
            </a:r>
          </a:p>
          <a:p>
            <a:pPr marL="542925" lvl="1" indent="-228600" fontAlgn="ctr"/>
            <a:r>
              <a:rPr lang="en-US" sz="1600" dirty="0">
                <a:latin typeface="Huawei Sans" panose="020C0503030203020204" pitchFamily="34" charset="0"/>
              </a:rPr>
              <a:t>A URI identifies the location of a resource.</a:t>
            </a:r>
          </a:p>
          <a:p>
            <a:pPr fontAlgn="ct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800" dirty="0">
              <a:latin typeface="Huawei Sans" panose="020C0503030203020204" pitchFamily="34" charset="0"/>
            </a:endParaRPr>
          </a:p>
        </p:txBody>
      </p:sp>
      <p:grpSp>
        <p:nvGrpSpPr>
          <p:cNvPr id="2" name="组合 1"/>
          <p:cNvGrpSpPr/>
          <p:nvPr/>
        </p:nvGrpSpPr>
        <p:grpSpPr>
          <a:xfrm>
            <a:off x="525598" y="3079592"/>
            <a:ext cx="11220315" cy="2833895"/>
            <a:chOff x="603008" y="2477907"/>
            <a:chExt cx="11220315" cy="2833895"/>
          </a:xfrm>
        </p:grpSpPr>
        <p:sp>
          <p:nvSpPr>
            <p:cNvPr id="6" name="圆角矩形 75"/>
            <p:cNvSpPr/>
            <p:nvPr/>
          </p:nvSpPr>
          <p:spPr>
            <a:xfrm>
              <a:off x="6240188" y="2477907"/>
              <a:ext cx="5583135" cy="356400"/>
            </a:xfrm>
            <a:prstGeom prst="roundRect">
              <a:avLst>
                <a:gd name="adj" fmla="val 10604"/>
              </a:avLst>
            </a:prstGeom>
            <a:solidFill>
              <a:srgbClr val="00B0F0"/>
            </a:solidFill>
          </p:spPr>
          <p:txBody>
            <a:bodyPr wrap="square" rtlCol="0" anchor="ctr" anchorCtr="0">
              <a:noAutofit/>
            </a:bodyPr>
            <a:lstStyle/>
            <a:p>
              <a:pPr algn="ctr" fontAlgn="ctr"/>
              <a:r>
                <a:rPr lang="en-US" sz="1400" b="1" dirty="0">
                  <a:solidFill>
                    <a:prstClr val="white"/>
                  </a:solidFill>
                  <a:latin typeface="Huawei Sans" panose="020C0503030203020204" pitchFamily="34" charset="0"/>
                  <a:ea typeface="方正兰亭黑简体" panose="02000000000000000000" pitchFamily="2" charset="-122"/>
                </a:rPr>
                <a:t>With REST: URIs are independent and methods are clear.</a:t>
              </a:r>
            </a:p>
          </p:txBody>
        </p:sp>
        <p:sp>
          <p:nvSpPr>
            <p:cNvPr id="7" name="圆角矩形 75"/>
            <p:cNvSpPr/>
            <p:nvPr/>
          </p:nvSpPr>
          <p:spPr>
            <a:xfrm>
              <a:off x="603010" y="2482557"/>
              <a:ext cx="5512529" cy="356400"/>
            </a:xfrm>
            <a:prstGeom prst="roundRect">
              <a:avLst>
                <a:gd name="adj" fmla="val 10604"/>
              </a:avLst>
            </a:prstGeom>
            <a:solidFill>
              <a:srgbClr val="00B0F0"/>
            </a:solidFill>
          </p:spPr>
          <p:txBody>
            <a:bodyPr wrap="square" rtlCol="0" anchor="ctr" anchorCtr="0">
              <a:noAutofit/>
            </a:bodyPr>
            <a:lstStyle/>
            <a:p>
              <a:pPr algn="ctr" fontAlgn="ctr">
                <a:spcBef>
                  <a:spcPts val="0"/>
                </a:spcBef>
                <a:spcAft>
                  <a:spcPts val="0"/>
                </a:spcAft>
              </a:pPr>
              <a:r>
                <a:rPr lang="en-US" sz="1400" b="1" dirty="0">
                  <a:solidFill>
                    <a:prstClr val="white"/>
                  </a:solidFill>
                  <a:latin typeface="Huawei Sans" panose="020C0503030203020204" pitchFamily="34" charset="0"/>
                  <a:ea typeface="方正兰亭黑简体" panose="02000000000000000000" pitchFamily="2" charset="-122"/>
                </a:rPr>
                <a:t>Without REST: URIs were randomly named.</a:t>
              </a:r>
            </a:p>
          </p:txBody>
        </p:sp>
        <p:sp>
          <p:nvSpPr>
            <p:cNvPr id="8" name="圆角矩形 75"/>
            <p:cNvSpPr/>
            <p:nvPr/>
          </p:nvSpPr>
          <p:spPr>
            <a:xfrm>
              <a:off x="6240186" y="2906926"/>
              <a:ext cx="5581723" cy="240487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4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9" name="圆角矩形 75"/>
            <p:cNvSpPr/>
            <p:nvPr/>
          </p:nvSpPr>
          <p:spPr>
            <a:xfrm>
              <a:off x="603008" y="2906926"/>
              <a:ext cx="5512531" cy="240487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gn="ctr" fontAlgn="ctr"/>
              <a:endParaRPr lang="en-US" altLang="zh-CN" sz="14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0" name="矩形 9"/>
            <p:cNvSpPr/>
            <p:nvPr/>
          </p:nvSpPr>
          <p:spPr>
            <a:xfrm>
              <a:off x="6248299" y="2906926"/>
              <a:ext cx="5468661" cy="2354491"/>
            </a:xfrm>
            <a:prstGeom prst="rect">
              <a:avLst/>
            </a:prstGeom>
          </p:spPr>
          <p:txBody>
            <a:bodyPr wrap="square" anchor="t">
              <a:spAutoFit/>
            </a:bodyPr>
            <a:lstStyle/>
            <a:p>
              <a:pPr fontAlgn="ctr">
                <a:lnSpc>
                  <a:spcPct val="150000"/>
                </a:lnSpc>
              </a:pPr>
              <a:r>
                <a:rPr lang="en-US" sz="1400" dirty="0">
                  <a:solidFill>
                    <a:prstClr val="black"/>
                  </a:solidFill>
                  <a:latin typeface="Huawei Sans" panose="020C0503030203020204" pitchFamily="34" charset="0"/>
                  <a:ea typeface="方正兰亭黑简体" panose="02000000000000000000" pitchFamily="2" charset="-122"/>
                </a:rPr>
                <a:t> URIs with naming conventions of REST:</a:t>
              </a:r>
            </a:p>
            <a:p>
              <a:pPr marL="285750" indent="-285750" fontAlgn="ctr">
                <a:lnSpc>
                  <a:spcPct val="15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rPr>
                <a:t>Reserving a meeting room: /meetingroom/B25R, </a:t>
              </a:r>
              <a:r>
                <a:rPr lang="en-US" sz="1400" dirty="0">
                  <a:solidFill>
                    <a:srgbClr val="EC7061"/>
                  </a:solidFill>
                  <a:latin typeface="Huawei Sans" panose="020C0503030203020204" pitchFamily="34" charset="0"/>
                  <a:ea typeface="方正兰亭黑简体" panose="02000000000000000000" pitchFamily="2" charset="-122"/>
                </a:rPr>
                <a:t>with the calling method being POST</a:t>
              </a:r>
            </a:p>
            <a:p>
              <a:pPr marL="285750" indent="-285750" fontAlgn="ctr">
                <a:lnSpc>
                  <a:spcPct val="15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rPr>
                <a:t>Canceling a reserved meeting room</a:t>
              </a:r>
              <a:r>
                <a:rPr lang="en-US" sz="1400" dirty="0">
                  <a:solidFill>
                    <a:prstClr val="black"/>
                  </a:solidFill>
                  <a:latin typeface="Huawei Sans" panose="020C0503030203020204" pitchFamily="34" charset="0"/>
                  <a:ea typeface="方正兰亭黑简体" panose="02000000000000000000" pitchFamily="2" charset="-122"/>
                </a:rPr>
                <a:t>: /meetingroom/B25R, </a:t>
              </a:r>
              <a:r>
                <a:rPr lang="en-US" sz="1400" dirty="0">
                  <a:solidFill>
                    <a:srgbClr val="EC7061"/>
                  </a:solidFill>
                  <a:latin typeface="Huawei Sans" panose="020C0503030203020204" pitchFamily="34" charset="0"/>
                  <a:ea typeface="方正兰亭黑简体" panose="02000000000000000000" pitchFamily="2" charset="-122"/>
                </a:rPr>
                <a:t>with the calling method being DELETE</a:t>
              </a:r>
            </a:p>
            <a:p>
              <a:pPr marL="285750" indent="-285750" fontAlgn="ctr">
                <a:lnSpc>
                  <a:spcPct val="15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rPr>
                <a:t>Querying the meeting </a:t>
              </a:r>
              <a:r>
                <a:rPr lang="en-US" sz="1400" dirty="0">
                  <a:solidFill>
                    <a:prstClr val="black"/>
                  </a:solidFill>
                  <a:latin typeface="Huawei Sans" panose="020C0503030203020204" pitchFamily="34" charset="0"/>
                  <a:ea typeface="方正兰亭黑简体" panose="02000000000000000000" pitchFamily="2" charset="-122"/>
                </a:rPr>
                <a:t>room status</a:t>
              </a:r>
              <a:r>
                <a:rPr lang="en-US" sz="1400" dirty="0">
                  <a:latin typeface="Huawei Sans" panose="020C0503030203020204" pitchFamily="34" charset="0"/>
                  <a:ea typeface="方正兰亭黑简体" panose="02000000000000000000" pitchFamily="2" charset="-122"/>
                </a:rPr>
                <a:t>: </a:t>
              </a:r>
              <a:r>
                <a:rPr lang="en-US" sz="1400" dirty="0">
                  <a:solidFill>
                    <a:prstClr val="black"/>
                  </a:solidFill>
                  <a:latin typeface="Huawei Sans" panose="020C0503030203020204" pitchFamily="34" charset="0"/>
                  <a:ea typeface="方正兰亭黑简体" panose="02000000000000000000" pitchFamily="2" charset="-122"/>
                </a:rPr>
                <a:t>/meetingroom/B25R, </a:t>
              </a:r>
              <a:r>
                <a:rPr lang="en-US" sz="1400" dirty="0">
                  <a:solidFill>
                    <a:srgbClr val="EC7061"/>
                  </a:solidFill>
                  <a:latin typeface="Huawei Sans" panose="020C0503030203020204" pitchFamily="34" charset="0"/>
                  <a:ea typeface="方正兰亭黑简体" panose="02000000000000000000" pitchFamily="2" charset="-122"/>
                </a:rPr>
                <a:t>with the calling method being GET</a:t>
              </a:r>
            </a:p>
          </p:txBody>
        </p:sp>
        <p:sp>
          <p:nvSpPr>
            <p:cNvPr id="11" name="矩形 10"/>
            <p:cNvSpPr/>
            <p:nvPr/>
          </p:nvSpPr>
          <p:spPr>
            <a:xfrm>
              <a:off x="610051" y="2906926"/>
              <a:ext cx="5637177" cy="2031325"/>
            </a:xfrm>
            <a:prstGeom prst="rect">
              <a:avLst/>
            </a:prstGeom>
          </p:spPr>
          <p:txBody>
            <a:bodyPr wrap="square" anchor="t">
              <a:spAutoFit/>
            </a:bodyPr>
            <a:lstStyle/>
            <a:p>
              <a:pPr fontAlgn="ctr">
                <a:lnSpc>
                  <a:spcPct val="150000"/>
                </a:lnSpc>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rPr>
                <a:t>URIs without constraints on naming conventions:</a:t>
              </a:r>
            </a:p>
            <a:p>
              <a:pPr marL="285750" indent="-285750" fontAlgn="ctr">
                <a:lnSpc>
                  <a:spcPct val="150000"/>
                </a:lnSpc>
                <a:spcBef>
                  <a:spcPts val="0"/>
                </a:spcBef>
                <a:spcAft>
                  <a:spcPts val="0"/>
                </a:spcAft>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rPr>
                <a:t>Reserving a meeting room: </a:t>
              </a:r>
              <a:r>
                <a:rPr lang="en-US" sz="1400" dirty="0">
                  <a:solidFill>
                    <a:srgbClr val="EC7061"/>
                  </a:solidFill>
                  <a:latin typeface="Huawei Sans" panose="020C0503030203020204" pitchFamily="34" charset="0"/>
                  <a:ea typeface="方正兰亭黑简体" panose="02000000000000000000" pitchFamily="2" charset="-122"/>
                </a:rPr>
                <a:t>/reserve/</a:t>
              </a:r>
              <a:r>
                <a:rPr lang="en-US" sz="1400" dirty="0">
                  <a:solidFill>
                    <a:prstClr val="black"/>
                  </a:solidFill>
                  <a:latin typeface="Huawei Sans" panose="020C0503030203020204" pitchFamily="34" charset="0"/>
                  <a:ea typeface="方正兰亭黑简体" panose="02000000000000000000" pitchFamily="2" charset="-122"/>
                </a:rPr>
                <a:t>meetingroom/B25R</a:t>
              </a:r>
            </a:p>
            <a:p>
              <a:pPr marL="285750" indent="-285750" fontAlgn="ctr">
                <a:lnSpc>
                  <a:spcPct val="150000"/>
                </a:lnSpc>
                <a:spcBef>
                  <a:spcPts val="0"/>
                </a:spcBef>
                <a:spcAft>
                  <a:spcPts val="0"/>
                </a:spcAft>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rPr>
                <a:t>Canceling a reserved meeting room: </a:t>
              </a:r>
              <a:r>
                <a:rPr lang="en-US" sz="1400" dirty="0">
                  <a:solidFill>
                    <a:srgbClr val="EC7061"/>
                  </a:solidFill>
                  <a:latin typeface="Huawei Sans" panose="020C0503030203020204" pitchFamily="34" charset="0"/>
                  <a:ea typeface="方正兰亭黑简体" panose="02000000000000000000" pitchFamily="2" charset="-122"/>
                </a:rPr>
                <a:t>/cancel/</a:t>
              </a:r>
              <a:r>
                <a:rPr lang="en-US" sz="1400" dirty="0">
                  <a:solidFill>
                    <a:prstClr val="black"/>
                  </a:solidFill>
                  <a:latin typeface="Huawei Sans" panose="020C0503030203020204" pitchFamily="34" charset="0"/>
                  <a:ea typeface="方正兰亭黑简体" panose="02000000000000000000" pitchFamily="2" charset="-122"/>
                </a:rPr>
                <a:t>meetingroom/B25R</a:t>
              </a:r>
            </a:p>
            <a:p>
              <a:pPr marL="285750" indent="-285750" fontAlgn="ctr">
                <a:lnSpc>
                  <a:spcPct val="150000"/>
                </a:lnSpc>
                <a:spcBef>
                  <a:spcPts val="0"/>
                </a:spcBef>
                <a:spcAft>
                  <a:spcPts val="0"/>
                </a:spcAft>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rPr>
                <a:t>Querying the meeting </a:t>
              </a:r>
              <a:r>
                <a:rPr lang="en-US" sz="1400" dirty="0">
                  <a:solidFill>
                    <a:prstClr val="black"/>
                  </a:solidFill>
                  <a:latin typeface="Huawei Sans" panose="020C0503030203020204" pitchFamily="34" charset="0"/>
                  <a:ea typeface="方正兰亭黑简体" panose="02000000000000000000" pitchFamily="2" charset="-122"/>
                </a:rPr>
                <a:t>room status</a:t>
              </a:r>
              <a:r>
                <a:rPr lang="en-US" sz="1400" dirty="0">
                  <a:latin typeface="Huawei Sans" panose="020C0503030203020204" pitchFamily="34" charset="0"/>
                  <a:ea typeface="方正兰亭黑简体" panose="02000000000000000000" pitchFamily="2" charset="-122"/>
                </a:rPr>
                <a:t>: </a:t>
              </a:r>
              <a:r>
                <a:rPr lang="en-US" sz="1400" dirty="0">
                  <a:solidFill>
                    <a:prstClr val="black"/>
                  </a:solidFill>
                  <a:latin typeface="Huawei Sans" panose="020C0503030203020204" pitchFamily="34" charset="0"/>
                  <a:ea typeface="方正兰亭黑简体" panose="02000000000000000000" pitchFamily="2" charset="-122"/>
                </a:rPr>
                <a:t>/meetingroom/B25R?</a:t>
              </a:r>
              <a:r>
                <a:rPr lang="en-US" sz="1400" dirty="0">
                  <a:solidFill>
                    <a:srgbClr val="EC7061"/>
                  </a:solidFill>
                  <a:latin typeface="Huawei Sans" panose="020C0503030203020204" pitchFamily="34" charset="0"/>
                  <a:ea typeface="方正兰亭黑简体" panose="02000000000000000000" pitchFamily="2" charset="-122"/>
                </a:rPr>
                <a:t>method=query</a:t>
              </a:r>
            </a:p>
          </p:txBody>
        </p:sp>
      </p:grpSp>
    </p:spTree>
    <p:extLst>
      <p:ext uri="{BB962C8B-B14F-4D97-AF65-F5344CB8AC3E}">
        <p14:creationId xmlns:p14="http://schemas.microsoft.com/office/powerpoint/2010/main" val="3439708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t>API Evolution: Stateless Design</a:t>
            </a:r>
            <a:endParaRPr lang="en-US" dirty="0"/>
          </a:p>
        </p:txBody>
      </p:sp>
      <p:sp>
        <p:nvSpPr>
          <p:cNvPr id="5" name="内容占位符 2"/>
          <p:cNvSpPr txBox="1">
            <a:spLocks/>
          </p:cNvSpPr>
          <p:nvPr/>
        </p:nvSpPr>
        <p:spPr>
          <a:xfrm>
            <a:off x="449266" y="1243012"/>
            <a:ext cx="11276184" cy="446915"/>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REST uses a stateless design to enhance system scalability.</a:t>
            </a:r>
          </a:p>
          <a:p>
            <a:pPr marL="590550" lvl="1" indent="-276225"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Stateful: The server needs to save and maintain the state information of previous requests. </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Each subsequent state depends on the previous state.</a:t>
            </a:r>
          </a:p>
          <a:p>
            <a:pPr marL="590550" lvl="1" indent="-276225" fontAlgn="ctr"/>
            <a:r>
              <a:rPr lang="en-US" sz="1400" dirty="0">
                <a:solidFill>
                  <a:prstClr val="black"/>
                </a:solidFill>
                <a:latin typeface="Huawei Sans" panose="020C0503030203020204" pitchFamily="34" charset="0"/>
                <a:ea typeface="方正兰亭黑简体" panose="02000000000000000000" pitchFamily="2" charset="-122"/>
              </a:rPr>
              <a:t>Stateless: The server sends back the same response for invocation of the same request, function, or method, without depending on other requests. The server does not need to maintain state information, facilitating expansion. At least one URI is available to locate a resource.</a:t>
            </a:r>
          </a:p>
          <a:p>
            <a:pPr lvl="1" fontAlgn="ctr"/>
            <a:endParaRPr lang="en-US" altLang="zh-CN" sz="1400" dirty="0">
              <a:solidFill>
                <a:prstClr val="black"/>
              </a:solidFill>
              <a:latin typeface="Huawei Sans" panose="020C0503030203020204" pitchFamily="34" charset="0"/>
              <a:ea typeface="方正兰亭黑简体" panose="02000000000000000000" pitchFamily="2" charset="-122"/>
            </a:endParaRPr>
          </a:p>
          <a:p>
            <a:pPr lvl="1" fontAlgn="ctr"/>
            <a:endParaRPr lang="en-US" altLang="zh-CN" sz="1400" dirty="0">
              <a:latin typeface="Huawei Sans" panose="020C0503030203020204" pitchFamily="34" charset="0"/>
            </a:endParaRPr>
          </a:p>
        </p:txBody>
      </p:sp>
      <p:grpSp>
        <p:nvGrpSpPr>
          <p:cNvPr id="2" name="组合 1"/>
          <p:cNvGrpSpPr/>
          <p:nvPr/>
        </p:nvGrpSpPr>
        <p:grpSpPr>
          <a:xfrm>
            <a:off x="580362" y="3365664"/>
            <a:ext cx="11142903" cy="3008758"/>
            <a:chOff x="524549" y="1714198"/>
            <a:chExt cx="11142903" cy="3008758"/>
          </a:xfrm>
        </p:grpSpPr>
        <p:sp>
          <p:nvSpPr>
            <p:cNvPr id="12" name="圆角矩形 75"/>
            <p:cNvSpPr/>
            <p:nvPr/>
          </p:nvSpPr>
          <p:spPr>
            <a:xfrm>
              <a:off x="5798798" y="1714198"/>
              <a:ext cx="5868654" cy="356652"/>
            </a:xfrm>
            <a:prstGeom prst="roundRect">
              <a:avLst>
                <a:gd name="adj" fmla="val 10604"/>
              </a:avLst>
            </a:prstGeom>
            <a:solidFill>
              <a:srgbClr val="00B0F0"/>
            </a:solidFill>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rPr>
                <a:t>With REST: stateless</a:t>
              </a:r>
            </a:p>
          </p:txBody>
        </p:sp>
        <p:sp>
          <p:nvSpPr>
            <p:cNvPr id="13" name="圆角矩形 75"/>
            <p:cNvSpPr/>
            <p:nvPr/>
          </p:nvSpPr>
          <p:spPr>
            <a:xfrm>
              <a:off x="524549" y="1715989"/>
              <a:ext cx="5175407" cy="356652"/>
            </a:xfrm>
            <a:prstGeom prst="roundRect">
              <a:avLst>
                <a:gd name="adj" fmla="val 10604"/>
              </a:avLst>
            </a:prstGeom>
            <a:solidFill>
              <a:srgbClr val="00B0F0"/>
            </a:solidFill>
          </p:spPr>
          <p:txBody>
            <a:bodyPr wrap="square" rtlCol="0" anchor="ctr" anchorCtr="0">
              <a:noAutofit/>
            </a:bodyPr>
            <a:lstStyle/>
            <a:p>
              <a:pPr algn="ctr" fontAlgn="ctr">
                <a:spcBef>
                  <a:spcPts val="0"/>
                </a:spcBef>
                <a:spcAft>
                  <a:spcPts val="0"/>
                </a:spcAft>
              </a:pPr>
              <a:r>
                <a:rPr lang="en-US" sz="1600" b="1" dirty="0">
                  <a:solidFill>
                    <a:prstClr val="white"/>
                  </a:solidFill>
                  <a:latin typeface="Huawei Sans" panose="020C0503030203020204" pitchFamily="34" charset="0"/>
                  <a:ea typeface="方正兰亭黑简体" panose="02000000000000000000" pitchFamily="2" charset="-122"/>
                </a:rPr>
                <a:t>Without REST: both stateful and stateless used</a:t>
              </a:r>
            </a:p>
          </p:txBody>
        </p:sp>
        <p:sp>
          <p:nvSpPr>
            <p:cNvPr id="14" name="圆角矩形 75"/>
            <p:cNvSpPr/>
            <p:nvPr/>
          </p:nvSpPr>
          <p:spPr>
            <a:xfrm>
              <a:off x="5798798" y="2123933"/>
              <a:ext cx="5868654" cy="259902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4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5" name="圆角矩形 75"/>
            <p:cNvSpPr/>
            <p:nvPr/>
          </p:nvSpPr>
          <p:spPr>
            <a:xfrm>
              <a:off x="524549" y="2123933"/>
              <a:ext cx="5175407" cy="259902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4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7" name="矩形 16"/>
            <p:cNvSpPr/>
            <p:nvPr/>
          </p:nvSpPr>
          <p:spPr>
            <a:xfrm>
              <a:off x="5883371" y="2410485"/>
              <a:ext cx="5555919" cy="2031325"/>
            </a:xfrm>
            <a:prstGeom prst="rect">
              <a:avLst/>
            </a:prstGeom>
          </p:spPr>
          <p:txBody>
            <a:bodyPr wrap="square">
              <a:spAutoFit/>
            </a:bodyPr>
            <a:lstStyle/>
            <a:p>
              <a:pPr fontAlgn="ctr">
                <a:lnSpc>
                  <a:spcPct val="150000"/>
                </a:lnSpc>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rPr>
                <a:t>In the REST architecture, the required result can be obtained with only one request. For example, the salary can be queried using the following URIs:</a:t>
              </a:r>
            </a:p>
            <a:p>
              <a:pPr marL="285750" indent="-285750" fontAlgn="ctr">
                <a:lnSpc>
                  <a:spcPct val="150000"/>
                </a:lnSpc>
                <a:spcBef>
                  <a:spcPts val="0"/>
                </a:spcBef>
                <a:spcAft>
                  <a:spcPts val="0"/>
                </a:spcAft>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rPr>
                <a:t>Salary of Tom: </a:t>
              </a:r>
              <a:r>
                <a:rPr lang="en-US" sz="1400" dirty="0">
                  <a:solidFill>
                    <a:srgbClr val="EC7061"/>
                  </a:solidFill>
                  <a:latin typeface="Huawei Sans" panose="020C0503030203020204" pitchFamily="34" charset="0"/>
                  <a:ea typeface="方正兰亭黑简体" panose="02000000000000000000" pitchFamily="2" charset="-122"/>
                </a:rPr>
                <a:t>http://oa.company.com/salary/tom</a:t>
              </a:r>
            </a:p>
            <a:p>
              <a:pPr marL="285750" indent="-285750" fontAlgn="ctr">
                <a:lnSpc>
                  <a:spcPct val="15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rPr>
                <a:t>Salary of Jerry: </a:t>
              </a:r>
              <a:r>
                <a:rPr lang="en-US" sz="1400" dirty="0">
                  <a:solidFill>
                    <a:srgbClr val="EC7061"/>
                  </a:solidFill>
                  <a:latin typeface="Huawei Sans" panose="020C0503030203020204" pitchFamily="34" charset="0"/>
                  <a:ea typeface="方正兰亭黑简体" panose="02000000000000000000" pitchFamily="2" charset="-122"/>
                </a:rPr>
                <a:t>http://oa.company.com/salary/jerry</a:t>
              </a:r>
            </a:p>
            <a:p>
              <a:pPr fontAlgn="ctr">
                <a:lnSpc>
                  <a:spcPct val="150000"/>
                </a:lnSpc>
                <a:spcBef>
                  <a:spcPts val="0"/>
                </a:spcBef>
                <a:spcAft>
                  <a:spcPts val="0"/>
                </a:spcAft>
              </a:pPr>
              <a:endParaRPr lang="en-US" altLang="zh-CN" sz="1400" dirty="0">
                <a:solidFill>
                  <a:prstClr val="black"/>
                </a:solidFill>
                <a:latin typeface="Huawei Sans" panose="020C0503030203020204" pitchFamily="34" charset="0"/>
                <a:ea typeface="微软雅黑"/>
              </a:endParaRPr>
            </a:p>
          </p:txBody>
        </p:sp>
      </p:grpSp>
      <p:grpSp>
        <p:nvGrpSpPr>
          <p:cNvPr id="7" name="组合 6"/>
          <p:cNvGrpSpPr/>
          <p:nvPr/>
        </p:nvGrpSpPr>
        <p:grpSpPr>
          <a:xfrm>
            <a:off x="4214137" y="3810122"/>
            <a:ext cx="1412312" cy="2503562"/>
            <a:chOff x="867901" y="3255957"/>
            <a:chExt cx="1800000" cy="3213074"/>
          </a:xfrm>
        </p:grpSpPr>
        <p:grpSp>
          <p:nvGrpSpPr>
            <p:cNvPr id="19" name="组合 18"/>
            <p:cNvGrpSpPr/>
            <p:nvPr/>
          </p:nvGrpSpPr>
          <p:grpSpPr>
            <a:xfrm>
              <a:off x="867901" y="3255957"/>
              <a:ext cx="1800000" cy="2326859"/>
              <a:chOff x="1702010" y="1844824"/>
              <a:chExt cx="1800000" cy="2326859"/>
            </a:xfrm>
          </p:grpSpPr>
          <p:sp>
            <p:nvSpPr>
              <p:cNvPr id="20" name="圆角矩形 19"/>
              <p:cNvSpPr/>
              <p:nvPr/>
            </p:nvSpPr>
            <p:spPr>
              <a:xfrm>
                <a:off x="1702010" y="1844824"/>
                <a:ext cx="1800000" cy="554429"/>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Log in to the OA system </a:t>
                </a:r>
              </a:p>
            </p:txBody>
          </p:sp>
          <p:sp>
            <p:nvSpPr>
              <p:cNvPr id="21" name="圆角矩形 20"/>
              <p:cNvSpPr/>
              <p:nvPr/>
            </p:nvSpPr>
            <p:spPr>
              <a:xfrm>
                <a:off x="1702010" y="2731039"/>
                <a:ext cx="1800000" cy="554429"/>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Access the personal center</a:t>
                </a:r>
              </a:p>
            </p:txBody>
          </p:sp>
          <p:sp>
            <p:nvSpPr>
              <p:cNvPr id="22" name="圆角矩形 21"/>
              <p:cNvSpPr/>
              <p:nvPr/>
            </p:nvSpPr>
            <p:spPr>
              <a:xfrm>
                <a:off x="1702010" y="3617254"/>
                <a:ext cx="1800000" cy="554429"/>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Access the salary query page</a:t>
                </a:r>
              </a:p>
            </p:txBody>
          </p:sp>
          <p:cxnSp>
            <p:nvCxnSpPr>
              <p:cNvPr id="23" name="直接箭头连接符 22"/>
              <p:cNvCxnSpPr>
                <a:stCxn id="20" idx="2"/>
                <a:endCxn id="21" idx="0"/>
              </p:cNvCxnSpPr>
              <p:nvPr/>
            </p:nvCxnSpPr>
            <p:spPr bwMode="auto">
              <a:xfrm>
                <a:off x="2602010" y="2399253"/>
                <a:ext cx="0" cy="331786"/>
              </a:xfrm>
              <a:prstGeom prst="straightConnector1">
                <a:avLst/>
              </a:prstGeom>
              <a:noFill/>
              <a:ln w="19050" cap="flat" cmpd="sng" algn="ctr">
                <a:solidFill>
                  <a:schemeClr val="tx1"/>
                </a:solidFill>
                <a:prstDash val="solid"/>
                <a:round/>
                <a:headEnd type="none" w="med" len="med"/>
                <a:tailEnd type="triangle"/>
              </a:ln>
              <a:effectLst/>
            </p:spPr>
          </p:cxnSp>
          <p:cxnSp>
            <p:nvCxnSpPr>
              <p:cNvPr id="24" name="直接箭头连接符 23"/>
              <p:cNvCxnSpPr>
                <a:stCxn id="21" idx="2"/>
                <a:endCxn id="22" idx="0"/>
              </p:cNvCxnSpPr>
              <p:nvPr/>
            </p:nvCxnSpPr>
            <p:spPr bwMode="auto">
              <a:xfrm>
                <a:off x="2602010" y="3285469"/>
                <a:ext cx="0" cy="331785"/>
              </a:xfrm>
              <a:prstGeom prst="straightConnector1">
                <a:avLst/>
              </a:prstGeom>
              <a:noFill/>
              <a:ln w="19050" cap="flat" cmpd="sng" algn="ctr">
                <a:solidFill>
                  <a:schemeClr val="tx1"/>
                </a:solidFill>
                <a:prstDash val="solid"/>
                <a:round/>
                <a:headEnd type="none" w="med" len="med"/>
                <a:tailEnd type="triangle"/>
              </a:ln>
              <a:effectLst/>
            </p:spPr>
          </p:cxnSp>
        </p:grpSp>
        <p:sp>
          <p:nvSpPr>
            <p:cNvPr id="31" name="圆角矩形 30"/>
            <p:cNvSpPr/>
            <p:nvPr/>
          </p:nvSpPr>
          <p:spPr>
            <a:xfrm>
              <a:off x="867901" y="5914602"/>
              <a:ext cx="1800000" cy="554429"/>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View the salary</a:t>
              </a:r>
            </a:p>
          </p:txBody>
        </p:sp>
      </p:grpSp>
      <p:cxnSp>
        <p:nvCxnSpPr>
          <p:cNvPr id="32" name="直接箭头连接符 31"/>
          <p:cNvCxnSpPr>
            <a:stCxn id="22" idx="2"/>
            <a:endCxn id="31" idx="0"/>
          </p:cNvCxnSpPr>
          <p:nvPr/>
        </p:nvCxnSpPr>
        <p:spPr bwMode="auto">
          <a:xfrm>
            <a:off x="4920293" y="5623163"/>
            <a:ext cx="0" cy="258521"/>
          </a:xfrm>
          <a:prstGeom prst="straightConnector1">
            <a:avLst/>
          </a:prstGeom>
          <a:noFill/>
          <a:ln w="19050" cap="flat" cmpd="sng" algn="ctr">
            <a:solidFill>
              <a:schemeClr val="tx1"/>
            </a:solidFill>
            <a:prstDash val="solid"/>
            <a:round/>
            <a:headEnd type="none" w="med" len="med"/>
            <a:tailEnd type="triangle"/>
          </a:ln>
          <a:effectLst/>
        </p:spPr>
      </p:cxnSp>
      <p:sp>
        <p:nvSpPr>
          <p:cNvPr id="33" name="矩形 32"/>
          <p:cNvSpPr/>
          <p:nvPr/>
        </p:nvSpPr>
        <p:spPr>
          <a:xfrm>
            <a:off x="619148" y="3749447"/>
            <a:ext cx="3414255" cy="2613023"/>
          </a:xfrm>
          <a:prstGeom prst="rect">
            <a:avLst/>
          </a:prstGeom>
        </p:spPr>
        <p:txBody>
          <a:bodyPr wrap="square">
            <a:spAutoFit/>
          </a:bodyPr>
          <a:lstStyle/>
          <a:p>
            <a:pPr fontAlgn="ctr">
              <a:lnSpc>
                <a:spcPct val="130000"/>
              </a:lnSpc>
              <a:spcBef>
                <a:spcPct val="0"/>
              </a:spcBef>
              <a:spcAft>
                <a:spcPct val="0"/>
              </a:spcAft>
            </a:pPr>
            <a:r>
              <a:rPr lang="en-US" sz="1400" dirty="0">
                <a:latin typeface="Huawei Sans" panose="020C0503030203020204" pitchFamily="34" charset="0"/>
              </a:rPr>
              <a:t>A client can obtain the required information only after multiple requests. The figure on the right shows an example of logging in to the office automation (OA)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system </a:t>
            </a:r>
            <a:r>
              <a:rPr lang="en-US" sz="1400" dirty="0">
                <a:latin typeface="Huawei Sans" panose="020C0503030203020204" pitchFamily="34" charset="0"/>
              </a:rPr>
              <a:t>to view the salary. </a:t>
            </a:r>
            <a:r>
              <a:rPr lang="en-US" sz="1400" dirty="0">
                <a:solidFill>
                  <a:prstClr val="black"/>
                </a:solidFill>
                <a:latin typeface="Huawei Sans" panose="020C0503030203020204" pitchFamily="34" charset="0"/>
                <a:ea typeface="方正兰亭黑简体" panose="02000000000000000000" pitchFamily="2" charset="-122"/>
              </a:rPr>
              <a:t>The process is complex, affecting user experience.</a:t>
            </a:r>
          </a:p>
          <a:p>
            <a:pPr fontAlgn="ctr">
              <a:lnSpc>
                <a:spcPct val="130000"/>
              </a:lnSpc>
              <a:spcBef>
                <a:spcPct val="0"/>
              </a:spcBef>
              <a:spcAft>
                <a:spcPct val="0"/>
              </a:spcAft>
            </a:pPr>
            <a:r>
              <a:rPr lang="en-US" sz="1400" dirty="0">
                <a:solidFill>
                  <a:srgbClr val="EC7061"/>
                </a:solidFill>
                <a:latin typeface="Huawei Sans" panose="020C0503030203020204" pitchFamily="34" charset="0"/>
                <a:ea typeface="方正兰亭黑简体" panose="02000000000000000000" pitchFamily="2" charset="-122"/>
              </a:rPr>
              <a:t>The required information cannot be directly located using only one URI.</a:t>
            </a:r>
          </a:p>
        </p:txBody>
      </p:sp>
    </p:spTree>
    <p:extLst>
      <p:ext uri="{BB962C8B-B14F-4D97-AF65-F5344CB8AC3E}">
        <p14:creationId xmlns:p14="http://schemas.microsoft.com/office/powerpoint/2010/main" val="3863803117"/>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1259A74-B403-4B3D-8470-B71E7E6A1227}">
  <ds:schemaRefs>
    <ds:schemaRef ds:uri="http://schemas.microsoft.com/office/2006/documentManagement/types"/>
    <ds:schemaRef ds:uri="http://www.w3.org/XML/1998/namespace"/>
    <ds:schemaRef ds:uri="http://schemas.microsoft.com/office/2006/metadata/properties"/>
    <ds:schemaRef ds:uri="http://purl.org/dc/dcmitype/"/>
    <ds:schemaRef ds:uri="http://schemas.microsoft.com/office/infopath/2007/PartnerControls"/>
    <ds:schemaRef ds:uri="http://schemas.openxmlformats.org/package/2006/metadata/core-properties"/>
    <ds:schemaRef ds:uri="http://purl.org/dc/terms/"/>
    <ds:schemaRef ds:uri="http://purl.org/dc/elements/1.1/"/>
  </ds:schemaRefs>
</ds:datastoreItem>
</file>

<file path=customXml/itemProps2.xml><?xml version="1.0" encoding="utf-8"?>
<ds:datastoreItem xmlns:ds="http://schemas.openxmlformats.org/officeDocument/2006/customXml" ds:itemID="{E1B84556-240F-442E-B732-987235F14A0C}"/>
</file>

<file path=customXml/itemProps3.xml><?xml version="1.0" encoding="utf-8"?>
<ds:datastoreItem xmlns:ds="http://schemas.openxmlformats.org/officeDocument/2006/customXml" ds:itemID="{50C0D887-591A-410E-8F0E-5B67528926F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735</TotalTime>
  <Words>6771</Words>
  <Application>Microsoft Office PowerPoint</Application>
  <PresentationFormat>宽屏</PresentationFormat>
  <Paragraphs>860</Paragraphs>
  <Slides>59</Slides>
  <Notes>59</Notes>
  <HiddenSlides>1</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59</vt:i4>
      </vt:variant>
    </vt:vector>
  </HeadingPairs>
  <TitlesOfParts>
    <vt:vector size="66" baseType="lpstr">
      <vt:lpstr>Courier New</vt:lpstr>
      <vt:lpstr>方正兰亭黑简体</vt:lpstr>
      <vt:lpstr>Wingdings</vt:lpstr>
      <vt:lpstr>Huawei Sans</vt:lpstr>
      <vt:lpstr>Arial</vt:lpstr>
      <vt:lpstr>微软雅黑</vt:lpstr>
      <vt:lpstr>主题1</vt:lpstr>
      <vt:lpstr>PowerPoint 演示文稿</vt:lpstr>
      <vt:lpstr>RESTful Principles and Practices</vt:lpstr>
      <vt:lpstr>PowerPoint 演示文稿</vt:lpstr>
      <vt:lpstr>PowerPoint 演示文稿</vt:lpstr>
      <vt:lpstr>PowerPoint 演示文稿</vt:lpstr>
      <vt:lpstr>Basic Concepts of Southbound and Northbound</vt:lpstr>
      <vt:lpstr>Development of Northbound APIs</vt:lpstr>
      <vt:lpstr>API Evolution: Unified URI Naming Conventions</vt:lpstr>
      <vt:lpstr>API Evolution: Stateless Design</vt:lpstr>
      <vt:lpstr>API Evolution: Separation Between Frontend and Backend (1)</vt:lpstr>
      <vt:lpstr>Interface Evolution: Separation Between Frontend and Backend (2)</vt:lpstr>
      <vt:lpstr>API Evolution: Separation Between Frontend and Backend (3)</vt:lpstr>
      <vt:lpstr>PowerPoint 演示文稿</vt:lpstr>
      <vt:lpstr>Overview of REST</vt:lpstr>
      <vt:lpstr>REST Concepts — Resource</vt:lpstr>
      <vt:lpstr>REST Concepts — Presentation Layer</vt:lpstr>
      <vt:lpstr>REST Concepts — State Transfer</vt:lpstr>
      <vt:lpstr>RESTful and RESTCONF</vt:lpstr>
      <vt:lpstr>Defining RESTful APIs</vt:lpstr>
      <vt:lpstr>PowerPoint 演示文稿</vt:lpstr>
      <vt:lpstr>Development of HTTP</vt:lpstr>
      <vt:lpstr>Overview of HTTP</vt:lpstr>
      <vt:lpstr>Working Principle of HTTP</vt:lpstr>
      <vt:lpstr>Features of HTTP</vt:lpstr>
      <vt:lpstr>PowerPoint 演示文稿</vt:lpstr>
      <vt:lpstr>Client Request Message</vt:lpstr>
      <vt:lpstr>Client Request Message - Request Line</vt:lpstr>
      <vt:lpstr>HTTP Request Method</vt:lpstr>
      <vt:lpstr>Client Request Message - Request Header</vt:lpstr>
      <vt:lpstr> Request Header Fields</vt:lpstr>
      <vt:lpstr>Client Request Message — Request Data</vt:lpstr>
      <vt:lpstr>Server Response Message</vt:lpstr>
      <vt:lpstr>Server Response Message — Status Line</vt:lpstr>
      <vt:lpstr>Status Code</vt:lpstr>
      <vt:lpstr>Server Response Message — Response Header</vt:lpstr>
      <vt:lpstr>Common Fields in the Response Header</vt:lpstr>
      <vt:lpstr>Server Response Message — Response Body</vt:lpstr>
      <vt:lpstr>Client Request Message — Example</vt:lpstr>
      <vt:lpstr>Server Response Message — Example</vt:lpstr>
      <vt:lpstr>PowerPoint 演示文稿</vt:lpstr>
      <vt:lpstr>Overview of HTTPS</vt:lpstr>
      <vt:lpstr>Overview of SSL/TLS</vt:lpstr>
      <vt:lpstr>Overview of HTTP/2</vt:lpstr>
      <vt:lpstr>Core of HTTP/2 — Binary Transmission</vt:lpstr>
      <vt:lpstr>PowerPoint 演示文稿</vt:lpstr>
      <vt:lpstr>Case: Invoking RESTful APIs to Obtain Tokens</vt:lpstr>
      <vt:lpstr>Case: Invoking RESTful APIs to Obtain Tokens</vt:lpstr>
      <vt:lpstr>Procedure: Create a Code Repository</vt:lpstr>
      <vt:lpstr>Procedure: Fork the Complete Code</vt:lpstr>
      <vt:lpstr>Procedure: Start the CloudIDE</vt:lpstr>
      <vt:lpstr>Procedure: Reserve a Sandbox Environment</vt:lpstr>
      <vt:lpstr>Step: Check Sandbox Information</vt:lpstr>
      <vt:lpstr>Procedure: Install the Requests Module</vt:lpstr>
      <vt:lpstr>Procedure: Compile a Python Script</vt:lpstr>
      <vt:lpstr>Procedure: Verify the Configuration</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chencan (A)</cp:lastModifiedBy>
  <cp:revision>132</cp:revision>
  <dcterms:created xsi:type="dcterms:W3CDTF">2018-11-29T10:16:29Z</dcterms:created>
  <dcterms:modified xsi:type="dcterms:W3CDTF">2020-10-30T06:08:49Z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(3)JX8LzHsmEVlKXw/4frw0I/rN4NaHXk/hVWfuo2cgU+F+rxY5bluCJw5EHi38pLjXcpGg2JpB
FsrYdgW8rqzIUznik0U+RU2DA88xWXNJTCTlooWxyjcCwxg5tpIjYjJJEBtflYXTeYU43z6r
k6IBpXTfLOYZ0NQ4E9/mIxsDg6XrYjaNtcId6gbjXWrkb+pO0u3BXGHf5E7pcCyRFjhZ7nGZ
xu5iLHMM4R1CSV6YkT</vt:lpwstr>
  </property>
  <property fmtid="{D5CDD505-2E9C-101B-9397-08002B2CF9AE}" pid="3" name="_2015_ms_pID_7253431">
    <vt:lpwstr>Mikw8WQX/kLqTG4nwDCXNm8WJAXusnUCEjm+WytQGWRljMdjKkOMkK
mj8egSkFnyXsY1zTTrC3tRJtxGWG8vBnpBPKLRtxeiZAliuqyTHcOAwumlSThhuvjYCrGBZj
8oH6ggtXU7YjQ8NYZLZAzmGf0QwikEibaTA1ZsWSwDD2e91O0J3RM1VWDYJwNkw3a1ziHGiZ
0CAEcrl6LXgtGP8cJRQMsSCHnQKB+8pvb80v</vt:lpwstr>
  </property>
  <property fmtid="{D5CDD505-2E9C-101B-9397-08002B2CF9AE}" pid="4" name="_2015_ms_pID_7253432">
    <vt:lpwstr>EA==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1598411076</vt:lpwstr>
  </property>
  <property fmtid="{D5CDD505-2E9C-101B-9397-08002B2CF9AE}" pid="9" name="ContentTypeId">
    <vt:lpwstr>0x01010002C5B4B712841F4C8A7AAEE2CD191271</vt:lpwstr>
  </property>
</Properties>
</file>